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56" r:id="rId2"/>
    <p:sldId id="280" r:id="rId3"/>
    <p:sldId id="281" r:id="rId4"/>
    <p:sldId id="282" r:id="rId5"/>
    <p:sldId id="283" r:id="rId6"/>
    <p:sldId id="284" r:id="rId7"/>
    <p:sldId id="285" r:id="rId8"/>
    <p:sldId id="286" r:id="rId9"/>
    <p:sldId id="262" r:id="rId10"/>
    <p:sldId id="287" r:id="rId11"/>
    <p:sldId id="259" r:id="rId12"/>
    <p:sldId id="265" r:id="rId13"/>
    <p:sldId id="288" r:id="rId14"/>
    <p:sldId id="289" r:id="rId15"/>
  </p:sldIdLst>
  <p:sldSz cx="12192000" cy="6858000"/>
  <p:notesSz cx="6858000" cy="9144000"/>
  <p:embeddedFontLst>
    <p:embeddedFont>
      <p:font typeface="阿里巴巴普惠体 B" panose="00020600040101010101" pitchFamily="18" charset="-122"/>
      <p:bold r:id="rId17"/>
    </p:embeddedFont>
    <p:embeddedFont>
      <p:font typeface="阿里巴巴普惠体 L" panose="00020600040101010101" pitchFamily="18" charset="-122"/>
      <p:regular r:id="rId18"/>
    </p:embeddedFont>
    <p:embeddedFont>
      <p:font typeface="方正综艺_GBK" panose="03000509000000000000" pitchFamily="65" charset="-122"/>
      <p:regular r:id="rId19"/>
    </p:embeddedFont>
    <p:embeddedFont>
      <p:font typeface="Agency FB" panose="020B0503020202020204" pitchFamily="34" charset="0"/>
      <p:regular r:id="rId20"/>
      <p:bold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4753"/>
    <a:srgbClr val="F5F5F5"/>
    <a:srgbClr val="3539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p:scale>
          <a:sx n="50" d="100"/>
          <a:sy n="50" d="100"/>
        </p:scale>
        <p:origin x="1146" y="1398"/>
      </p:cViewPr>
      <p:guideLst>
        <p:guide orient="horz" pos="2160"/>
        <p:guide pos="3863"/>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35B021-0F74-4ADC-A145-4176591BA0A9}" type="datetimeFigureOut">
              <a:rPr lang="zh-CN" altLang="en-US" smtClean="0"/>
              <a:t>2020/6/13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069E3D-59D5-4CEA-B89D-FA89A3C50A3C}" type="slidenum">
              <a:rPr lang="zh-CN" altLang="en-US" smtClean="0"/>
              <a:t>‹#›</a:t>
            </a:fld>
            <a:endParaRPr lang="zh-CN" altLang="en-US"/>
          </a:p>
        </p:txBody>
      </p:sp>
    </p:spTree>
    <p:extLst>
      <p:ext uri="{BB962C8B-B14F-4D97-AF65-F5344CB8AC3E}">
        <p14:creationId xmlns:p14="http://schemas.microsoft.com/office/powerpoint/2010/main" val="2090593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3A45E-55D6-4B25-8F2E-32024202E002}" type="slidenum">
              <a:rPr lang="zh-CN" altLang="en-US" smtClean="0"/>
              <a:t>‹#›</a:t>
            </a:fld>
            <a:endParaRPr lang="zh-CN" altLang="en-US"/>
          </a:p>
        </p:txBody>
      </p:sp>
      <p:sp>
        <p:nvSpPr>
          <p:cNvPr id="7" name="矩形 6">
            <a:extLst>
              <a:ext uri="{FF2B5EF4-FFF2-40B4-BE49-F238E27FC236}">
                <a16:creationId xmlns:a16="http://schemas.microsoft.com/office/drawing/2014/main" id="{371F31CE-F0AD-40EC-A2A3-531BCDEC5DCA}"/>
              </a:ext>
            </a:extLst>
          </p:cNvPr>
          <p:cNvSpPr/>
          <p:nvPr userDrawn="1"/>
        </p:nvSpPr>
        <p:spPr>
          <a:xfrm>
            <a:off x="0" y="0"/>
            <a:ext cx="12192000" cy="6858000"/>
          </a:xfrm>
          <a:prstGeom prst="rect">
            <a:avLst/>
          </a:prstGeom>
          <a:solidFill>
            <a:srgbClr val="35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108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3A45E-55D6-4B25-8F2E-32024202E002}" type="slidenum">
              <a:rPr lang="zh-CN" altLang="en-US" smtClean="0"/>
              <a:t>‹#›</a:t>
            </a:fld>
            <a:endParaRPr lang="zh-CN" altLang="en-US"/>
          </a:p>
        </p:txBody>
      </p:sp>
    </p:spTree>
    <p:extLst>
      <p:ext uri="{BB962C8B-B14F-4D97-AF65-F5344CB8AC3E}">
        <p14:creationId xmlns:p14="http://schemas.microsoft.com/office/powerpoint/2010/main" val="877359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3A45E-55D6-4B25-8F2E-32024202E002}" type="slidenum">
              <a:rPr lang="zh-CN" altLang="en-US" smtClean="0"/>
              <a:t>‹#›</a:t>
            </a:fld>
            <a:endParaRPr lang="zh-CN" altLang="en-US"/>
          </a:p>
        </p:txBody>
      </p:sp>
    </p:spTree>
    <p:extLst>
      <p:ext uri="{BB962C8B-B14F-4D97-AF65-F5344CB8AC3E}">
        <p14:creationId xmlns:p14="http://schemas.microsoft.com/office/powerpoint/2010/main" val="1520172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3A45E-55D6-4B25-8F2E-32024202E002}" type="slidenum">
              <a:rPr lang="zh-CN" altLang="en-US" smtClean="0"/>
              <a:t>‹#›</a:t>
            </a:fld>
            <a:endParaRPr lang="zh-CN" altLang="en-US"/>
          </a:p>
        </p:txBody>
      </p:sp>
    </p:spTree>
    <p:extLst>
      <p:ext uri="{BB962C8B-B14F-4D97-AF65-F5344CB8AC3E}">
        <p14:creationId xmlns:p14="http://schemas.microsoft.com/office/powerpoint/2010/main" val="3212109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3A45E-55D6-4B25-8F2E-32024202E002}" type="slidenum">
              <a:rPr lang="zh-CN" altLang="en-US" smtClean="0"/>
              <a:t>‹#›</a:t>
            </a:fld>
            <a:endParaRPr lang="zh-CN" altLang="en-US"/>
          </a:p>
        </p:txBody>
      </p:sp>
    </p:spTree>
    <p:extLst>
      <p:ext uri="{BB962C8B-B14F-4D97-AF65-F5344CB8AC3E}">
        <p14:creationId xmlns:p14="http://schemas.microsoft.com/office/powerpoint/2010/main" val="81051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3A45E-55D6-4B25-8F2E-32024202E002}" type="slidenum">
              <a:rPr lang="zh-CN" altLang="en-US" smtClean="0"/>
              <a:t>‹#›</a:t>
            </a:fld>
            <a:endParaRPr lang="zh-CN" altLang="en-US"/>
          </a:p>
        </p:txBody>
      </p:sp>
      <p:sp>
        <p:nvSpPr>
          <p:cNvPr id="7" name="矩形 6">
            <a:extLst>
              <a:ext uri="{FF2B5EF4-FFF2-40B4-BE49-F238E27FC236}">
                <a16:creationId xmlns:a16="http://schemas.microsoft.com/office/drawing/2014/main" id="{371F31CE-F0AD-40EC-A2A3-531BCDEC5DCA}"/>
              </a:ext>
            </a:extLst>
          </p:cNvPr>
          <p:cNvSpPr/>
          <p:nvPr userDrawn="1"/>
        </p:nvSpPr>
        <p:spPr>
          <a:xfrm>
            <a:off x="0" y="0"/>
            <a:ext cx="12192000" cy="6858000"/>
          </a:xfrm>
          <a:prstGeom prst="rect">
            <a:avLst/>
          </a:prstGeom>
          <a:solidFill>
            <a:srgbClr val="35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7914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3A45E-55D6-4B25-8F2E-32024202E002}" type="slidenum">
              <a:rPr lang="zh-CN" altLang="en-US" smtClean="0"/>
              <a:t>‹#›</a:t>
            </a:fld>
            <a:endParaRPr lang="zh-CN" altLang="en-US"/>
          </a:p>
        </p:txBody>
      </p:sp>
      <p:sp>
        <p:nvSpPr>
          <p:cNvPr id="7" name="矩形 6">
            <a:extLst>
              <a:ext uri="{FF2B5EF4-FFF2-40B4-BE49-F238E27FC236}">
                <a16:creationId xmlns:a16="http://schemas.microsoft.com/office/drawing/2014/main" id="{371F31CE-F0AD-40EC-A2A3-531BCDEC5DCA}"/>
              </a:ext>
            </a:extLst>
          </p:cNvPr>
          <p:cNvSpPr/>
          <p:nvPr userDrawn="1"/>
        </p:nvSpPr>
        <p:spPr>
          <a:xfrm>
            <a:off x="0" y="0"/>
            <a:ext cx="12192000" cy="6858000"/>
          </a:xfrm>
          <a:prstGeom prst="rect">
            <a:avLst/>
          </a:prstGeom>
          <a:solidFill>
            <a:srgbClr val="35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7855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3A45E-55D6-4B25-8F2E-32024202E002}" type="slidenum">
              <a:rPr lang="zh-CN" altLang="en-US" smtClean="0"/>
              <a:t>‹#›</a:t>
            </a:fld>
            <a:endParaRPr lang="zh-CN" altLang="en-US"/>
          </a:p>
        </p:txBody>
      </p:sp>
    </p:spTree>
    <p:extLst>
      <p:ext uri="{BB962C8B-B14F-4D97-AF65-F5344CB8AC3E}">
        <p14:creationId xmlns:p14="http://schemas.microsoft.com/office/powerpoint/2010/main" val="384936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23A45E-55D6-4B25-8F2E-32024202E002}" type="slidenum">
              <a:rPr lang="zh-CN" altLang="en-US" smtClean="0"/>
              <a:t>‹#›</a:t>
            </a:fld>
            <a:endParaRPr lang="zh-CN" altLang="en-US"/>
          </a:p>
        </p:txBody>
      </p:sp>
    </p:spTree>
    <p:extLst>
      <p:ext uri="{BB962C8B-B14F-4D97-AF65-F5344CB8AC3E}">
        <p14:creationId xmlns:p14="http://schemas.microsoft.com/office/powerpoint/2010/main" val="3285690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23A45E-55D6-4B25-8F2E-32024202E002}" type="slidenum">
              <a:rPr lang="zh-CN" altLang="en-US" smtClean="0"/>
              <a:t>‹#›</a:t>
            </a:fld>
            <a:endParaRPr lang="zh-CN" altLang="en-US"/>
          </a:p>
        </p:txBody>
      </p:sp>
    </p:spTree>
    <p:extLst>
      <p:ext uri="{BB962C8B-B14F-4D97-AF65-F5344CB8AC3E}">
        <p14:creationId xmlns:p14="http://schemas.microsoft.com/office/powerpoint/2010/main" val="2431944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23A45E-55D6-4B25-8F2E-32024202E002}" type="slidenum">
              <a:rPr lang="zh-CN" altLang="en-US" smtClean="0"/>
              <a:t>‹#›</a:t>
            </a:fld>
            <a:endParaRPr lang="zh-CN" altLang="en-US"/>
          </a:p>
        </p:txBody>
      </p:sp>
    </p:spTree>
    <p:extLst>
      <p:ext uri="{BB962C8B-B14F-4D97-AF65-F5344CB8AC3E}">
        <p14:creationId xmlns:p14="http://schemas.microsoft.com/office/powerpoint/2010/main" val="169548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23A45E-55D6-4B25-8F2E-32024202E002}" type="slidenum">
              <a:rPr lang="zh-CN" altLang="en-US" smtClean="0"/>
              <a:t>‹#›</a:t>
            </a:fld>
            <a:endParaRPr lang="zh-CN" altLang="en-US"/>
          </a:p>
        </p:txBody>
      </p:sp>
    </p:spTree>
    <p:extLst>
      <p:ext uri="{BB962C8B-B14F-4D97-AF65-F5344CB8AC3E}">
        <p14:creationId xmlns:p14="http://schemas.microsoft.com/office/powerpoint/2010/main" val="4023246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B403DC-0B53-4BD3-92C1-6893097AFC3E}" type="datetimeFigureOut">
              <a:rPr lang="zh-CN" altLang="en-US" smtClean="0"/>
              <a:t>2020/6/13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23A45E-55D6-4B25-8F2E-32024202E002}" type="slidenum">
              <a:rPr lang="zh-CN" altLang="en-US" smtClean="0"/>
              <a:t>‹#›</a:t>
            </a:fld>
            <a:endParaRPr lang="zh-CN" altLang="en-US"/>
          </a:p>
        </p:txBody>
      </p:sp>
    </p:spTree>
    <p:extLst>
      <p:ext uri="{BB962C8B-B14F-4D97-AF65-F5344CB8AC3E}">
        <p14:creationId xmlns:p14="http://schemas.microsoft.com/office/powerpoint/2010/main" val="3465191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403DC-0B53-4BD3-92C1-6893097AFC3E}" type="datetimeFigureOut">
              <a:rPr lang="zh-CN" altLang="en-US" smtClean="0"/>
              <a:t>2020/6/13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A45E-55D6-4B25-8F2E-32024202E002}" type="slidenum">
              <a:rPr lang="zh-CN" altLang="en-US" smtClean="0"/>
              <a:t>‹#›</a:t>
            </a:fld>
            <a:endParaRPr lang="zh-CN" altLang="en-US"/>
          </a:p>
        </p:txBody>
      </p:sp>
    </p:spTree>
    <p:extLst>
      <p:ext uri="{BB962C8B-B14F-4D97-AF65-F5344CB8AC3E}">
        <p14:creationId xmlns:p14="http://schemas.microsoft.com/office/powerpoint/2010/main" val="1912905159"/>
      </p:ext>
    </p:extLst>
  </p:cSld>
  <p:clrMap bg1="lt1" tx1="dk1" bg2="lt2" tx2="dk2" accent1="accent1" accent2="accent2" accent3="accent3" accent4="accent4" accent5="accent5" accent6="accent6" hlink="hlink" folHlink="folHlink"/>
  <p:sldLayoutIdLst>
    <p:sldLayoutId id="2147483661" r:id="rId1"/>
    <p:sldLayoutId id="2147483660"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vmlDrawing" Target="../drawings/vmlDrawing1.v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53946"/>
        </a:solidFill>
        <a:effectLst/>
      </p:bgPr>
    </p:bg>
    <p:spTree>
      <p:nvGrpSpPr>
        <p:cNvPr id="1" name=""/>
        <p:cNvGrpSpPr/>
        <p:nvPr/>
      </p:nvGrpSpPr>
      <p:grpSpPr>
        <a:xfrm>
          <a:off x="0" y="0"/>
          <a:ext cx="0" cy="0"/>
          <a:chOff x="0" y="0"/>
          <a:chExt cx="0" cy="0"/>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58C0EFFC-22FC-4329-8AD4-4B36AD27F085}"/>
              </a:ext>
            </a:extLst>
          </p:cNvPr>
          <p:cNvPicPr>
            <a:picLocks noChangeAspect="1"/>
          </p:cNvPicPr>
          <p:nvPr/>
        </p:nvPicPr>
        <p:blipFill>
          <a:blip r:embed="rId2" cstate="print">
            <a:extLst>
              <a:ext uri="{28A0092B-C50C-407E-A947-70E740481C1C}">
                <a14:useLocalDpi xmlns:a14="http://schemas.microsoft.com/office/drawing/2010/main" val="0"/>
              </a:ext>
            </a:extLst>
          </a:blip>
          <a:srcRect t="15000" b="11431"/>
          <a:stretch>
            <a:fillRect/>
          </a:stretch>
        </p:blipFill>
        <p:spPr>
          <a:xfrm>
            <a:off x="-67008" y="434976"/>
            <a:ext cx="12196032" cy="5981700"/>
          </a:xfrm>
          <a:custGeom>
            <a:avLst/>
            <a:gdLst>
              <a:gd name="connsiteX0" fmla="*/ 6339840 w 12196032"/>
              <a:gd name="connsiteY0" fmla="*/ 0 h 5981700"/>
              <a:gd name="connsiteX1" fmla="*/ 11671625 w 12196032"/>
              <a:gd name="connsiteY1" fmla="*/ 510790 h 5981700"/>
              <a:gd name="connsiteX2" fmla="*/ 12196032 w 12196032"/>
              <a:gd name="connsiteY2" fmla="*/ 633779 h 5981700"/>
              <a:gd name="connsiteX3" fmla="*/ 12196032 w 12196032"/>
              <a:gd name="connsiteY3" fmla="*/ 5347921 h 5981700"/>
              <a:gd name="connsiteX4" fmla="*/ 11671625 w 12196032"/>
              <a:gd name="connsiteY4" fmla="*/ 5470910 h 5981700"/>
              <a:gd name="connsiteX5" fmla="*/ 6339840 w 12196032"/>
              <a:gd name="connsiteY5" fmla="*/ 5981700 h 5981700"/>
              <a:gd name="connsiteX6" fmla="*/ 273926 w 12196032"/>
              <a:gd name="connsiteY6" fmla="*/ 5298736 h 5981700"/>
              <a:gd name="connsiteX7" fmla="*/ 0 w 12196032"/>
              <a:gd name="connsiteY7" fmla="*/ 5220654 h 5981700"/>
              <a:gd name="connsiteX8" fmla="*/ 0 w 12196032"/>
              <a:gd name="connsiteY8" fmla="*/ 761047 h 5981700"/>
              <a:gd name="connsiteX9" fmla="*/ 273926 w 12196032"/>
              <a:gd name="connsiteY9" fmla="*/ 682965 h 5981700"/>
              <a:gd name="connsiteX10" fmla="*/ 6339840 w 12196032"/>
              <a:gd name="connsiteY10" fmla="*/ 0 h 598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6032" h="5981700">
                <a:moveTo>
                  <a:pt x="6339840" y="0"/>
                </a:moveTo>
                <a:cubicBezTo>
                  <a:pt x="8314854" y="0"/>
                  <a:pt x="10149636" y="188304"/>
                  <a:pt x="11671625" y="510790"/>
                </a:cubicBezTo>
                <a:lnTo>
                  <a:pt x="12196032" y="633779"/>
                </a:lnTo>
                <a:lnTo>
                  <a:pt x="12196032" y="5347921"/>
                </a:lnTo>
                <a:lnTo>
                  <a:pt x="11671625" y="5470910"/>
                </a:lnTo>
                <a:cubicBezTo>
                  <a:pt x="10149636" y="5793397"/>
                  <a:pt x="8314854" y="5981700"/>
                  <a:pt x="6339840" y="5981700"/>
                </a:cubicBezTo>
                <a:cubicBezTo>
                  <a:pt x="4035658" y="5981700"/>
                  <a:pt x="1922346" y="5725398"/>
                  <a:pt x="273926" y="5298736"/>
                </a:cubicBezTo>
                <a:lnTo>
                  <a:pt x="0" y="5220654"/>
                </a:lnTo>
                <a:lnTo>
                  <a:pt x="0" y="761047"/>
                </a:lnTo>
                <a:lnTo>
                  <a:pt x="273926" y="682965"/>
                </a:lnTo>
                <a:cubicBezTo>
                  <a:pt x="1922346" y="256303"/>
                  <a:pt x="4035658" y="0"/>
                  <a:pt x="6339840" y="0"/>
                </a:cubicBezTo>
                <a:close/>
              </a:path>
            </a:pathLst>
          </a:custGeom>
        </p:spPr>
      </p:pic>
      <p:sp>
        <p:nvSpPr>
          <p:cNvPr id="6" name="椭圆 5"/>
          <p:cNvSpPr/>
          <p:nvPr/>
        </p:nvSpPr>
        <p:spPr>
          <a:xfrm>
            <a:off x="-3352800" y="447674"/>
            <a:ext cx="19072416" cy="5981700"/>
          </a:xfrm>
          <a:prstGeom prst="ellipse">
            <a:avLst/>
          </a:prstGeom>
          <a:solidFill>
            <a:srgbClr val="F5F5F5">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2409825" y="2547216"/>
            <a:ext cx="7410450" cy="707886"/>
          </a:xfrm>
          <a:prstGeom prst="rect">
            <a:avLst/>
          </a:prstGeom>
          <a:noFill/>
        </p:spPr>
        <p:txBody>
          <a:bodyPr wrap="square" rtlCol="0">
            <a:spAutoFit/>
          </a:bodyPr>
          <a:lstStyle/>
          <a:p>
            <a:pPr algn="ctr"/>
            <a:r>
              <a:rPr lang="zh-CN" altLang="en-US" sz="4000" dirty="0">
                <a:solidFill>
                  <a:srgbClr val="353946"/>
                </a:solidFill>
                <a:latin typeface="方正综艺_GBK" panose="03000509000000000000" pitchFamily="65" charset="-122"/>
                <a:ea typeface="方正综艺_GBK" panose="03000509000000000000" pitchFamily="65" charset="-122"/>
              </a:rPr>
              <a:t>岛屿凹槽零件数控加工</a:t>
            </a:r>
          </a:p>
        </p:txBody>
      </p:sp>
      <p:cxnSp>
        <p:nvCxnSpPr>
          <p:cNvPr id="10" name="直接连接符 9"/>
          <p:cNvCxnSpPr/>
          <p:nvPr/>
        </p:nvCxnSpPr>
        <p:spPr>
          <a:xfrm>
            <a:off x="3702050" y="3359459"/>
            <a:ext cx="4826000" cy="0"/>
          </a:xfrm>
          <a:prstGeom prst="line">
            <a:avLst/>
          </a:prstGeom>
          <a:ln w="15875">
            <a:solidFill>
              <a:schemeClr val="tx1">
                <a:lumMod val="65000"/>
                <a:lumOff val="35000"/>
                <a:alpha val="61000"/>
              </a:schemeClr>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2083843" y="3365812"/>
            <a:ext cx="8024313" cy="332976"/>
          </a:xfrm>
          <a:prstGeom prst="rect">
            <a:avLst/>
          </a:prstGeom>
          <a:noFill/>
        </p:spPr>
        <p:txBody>
          <a:bodyPr wrap="square" rtlCol="0">
            <a:spAutoFit/>
          </a:bodyPr>
          <a:lstStyle/>
          <a:p>
            <a:pPr algn="ctr" defTabSz="914217">
              <a:lnSpc>
                <a:spcPct val="150000"/>
              </a:lnSpc>
            </a:pPr>
            <a:r>
              <a:rPr lang="en-US" sz="1200" dirty="0">
                <a:solidFill>
                  <a:srgbClr val="737572"/>
                </a:solidFill>
                <a:latin typeface="Agency FB" panose="020B0503020202020204" pitchFamily="34" charset="0"/>
                <a:cs typeface="+mn-ea"/>
                <a:sym typeface="+mn-lt"/>
              </a:rPr>
              <a:t>Numerical     control machining     of island    groove     parts</a:t>
            </a:r>
          </a:p>
        </p:txBody>
      </p:sp>
      <p:grpSp>
        <p:nvGrpSpPr>
          <p:cNvPr id="15" name="组合 14"/>
          <p:cNvGrpSpPr/>
          <p:nvPr/>
        </p:nvGrpSpPr>
        <p:grpSpPr>
          <a:xfrm>
            <a:off x="3384877" y="3956262"/>
            <a:ext cx="5434945" cy="400686"/>
            <a:chOff x="4546600" y="3620517"/>
            <a:chExt cx="2612355" cy="315221"/>
          </a:xfrm>
        </p:grpSpPr>
        <p:sp>
          <p:nvSpPr>
            <p:cNvPr id="12" name="圆角矩形 11"/>
            <p:cNvSpPr/>
            <p:nvPr/>
          </p:nvSpPr>
          <p:spPr>
            <a:xfrm>
              <a:off x="4546600" y="3653878"/>
              <a:ext cx="878840" cy="281860"/>
            </a:xfrm>
            <a:prstGeom prst="roundRect">
              <a:avLst>
                <a:gd name="adj" fmla="val 42791"/>
              </a:avLst>
            </a:prstGeom>
            <a:solidFill>
              <a:srgbClr val="D5475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latin typeface="方正综艺_GBK" panose="03000509000000000000" pitchFamily="65" charset="-122"/>
                  <a:ea typeface="方正综艺_GBK" panose="03000509000000000000" pitchFamily="65" charset="-122"/>
                </a:rPr>
                <a:t>姓名：朱万明</a:t>
              </a:r>
            </a:p>
          </p:txBody>
        </p:sp>
        <p:sp>
          <p:nvSpPr>
            <p:cNvPr id="13" name="圆角矩形 12"/>
            <p:cNvSpPr/>
            <p:nvPr/>
          </p:nvSpPr>
          <p:spPr>
            <a:xfrm>
              <a:off x="6280115" y="3620517"/>
              <a:ext cx="878840" cy="281860"/>
            </a:xfrm>
            <a:prstGeom prst="roundRect">
              <a:avLst>
                <a:gd name="adj" fmla="val 42791"/>
              </a:avLst>
            </a:prstGeom>
            <a:noFill/>
            <a:ln>
              <a:solidFill>
                <a:srgbClr val="D5475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D54753"/>
                  </a:solidFill>
                  <a:latin typeface="方正综艺_GBK" panose="03000509000000000000" pitchFamily="65" charset="-122"/>
                  <a:ea typeface="方正综艺_GBK" panose="03000509000000000000" pitchFamily="65" charset="-122"/>
                </a:rPr>
                <a:t>指导老师：高星 </a:t>
              </a:r>
            </a:p>
          </p:txBody>
        </p:sp>
      </p:grpSp>
      <p:pic>
        <p:nvPicPr>
          <p:cNvPr id="18" name="图片 17">
            <a:extLst>
              <a:ext uri="{FF2B5EF4-FFF2-40B4-BE49-F238E27FC236}">
                <a16:creationId xmlns:a16="http://schemas.microsoft.com/office/drawing/2014/main" id="{AED89FAD-F576-4B4E-9E7D-5FB178F8F5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8416" y="938909"/>
            <a:ext cx="1669984" cy="1669984"/>
          </a:xfrm>
          <a:prstGeom prst="rect">
            <a:avLst/>
          </a:prstGeom>
        </p:spPr>
      </p:pic>
    </p:spTree>
    <p:extLst>
      <p:ext uri="{BB962C8B-B14F-4D97-AF65-F5344CB8AC3E}">
        <p14:creationId xmlns:p14="http://schemas.microsoft.com/office/powerpoint/2010/main" val="1264695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53946"/>
        </a:solidFill>
        <a:effectLst/>
      </p:bgPr>
    </p:bg>
    <p:spTree>
      <p:nvGrpSpPr>
        <p:cNvPr id="1" name=""/>
        <p:cNvGrpSpPr/>
        <p:nvPr/>
      </p:nvGrpSpPr>
      <p:grpSpPr>
        <a:xfrm>
          <a:off x="0" y="0"/>
          <a:ext cx="0" cy="0"/>
          <a:chOff x="0" y="0"/>
          <a:chExt cx="0" cy="0"/>
        </a:xfrm>
      </p:grpSpPr>
      <p:grpSp>
        <p:nvGrpSpPr>
          <p:cNvPr id="2" name="组合 1"/>
          <p:cNvGrpSpPr/>
          <p:nvPr/>
        </p:nvGrpSpPr>
        <p:grpSpPr>
          <a:xfrm>
            <a:off x="-10528300" y="139699"/>
            <a:ext cx="33271017" cy="6584951"/>
            <a:chOff x="-3505200" y="139699"/>
            <a:chExt cx="19224816" cy="6584951"/>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3352800" y="266700"/>
              <a:ext cx="19072416" cy="634365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25" name="文本框 24">
            <a:extLst>
              <a:ext uri="{FF2B5EF4-FFF2-40B4-BE49-F238E27FC236}">
                <a16:creationId xmlns:a16="http://schemas.microsoft.com/office/drawing/2014/main" id="{C07CC308-3490-464E-9847-843DEBEB9F49}"/>
              </a:ext>
            </a:extLst>
          </p:cNvPr>
          <p:cNvSpPr txBox="1"/>
          <p:nvPr/>
        </p:nvSpPr>
        <p:spPr>
          <a:xfrm>
            <a:off x="2921794" y="497599"/>
            <a:ext cx="6295929" cy="830997"/>
          </a:xfrm>
          <a:prstGeom prst="rect">
            <a:avLst/>
          </a:prstGeom>
          <a:noFill/>
        </p:spPr>
        <p:txBody>
          <a:bodyPr wrap="square" rtlCol="0">
            <a:spAutoFit/>
          </a:bodyPr>
          <a:lstStyle/>
          <a:p>
            <a:pPr algn="ctr"/>
            <a:r>
              <a:rPr lang="zh-CN" altLang="en-US" sz="4800" dirty="0">
                <a:solidFill>
                  <a:srgbClr val="353946"/>
                </a:solidFill>
                <a:latin typeface="方正综艺_GBK" panose="03000509000000000000" pitchFamily="65" charset="-122"/>
                <a:ea typeface="方正综艺_GBK" panose="03000509000000000000" pitchFamily="65" charset="-122"/>
              </a:rPr>
              <a:t>四、多面体程序的编制</a:t>
            </a:r>
          </a:p>
        </p:txBody>
      </p:sp>
      <p:sp>
        <p:nvSpPr>
          <p:cNvPr id="78" name="Rectangle 79">
            <a:extLst>
              <a:ext uri="{FF2B5EF4-FFF2-40B4-BE49-F238E27FC236}">
                <a16:creationId xmlns:a16="http://schemas.microsoft.com/office/drawing/2014/main" id="{C831214B-896C-49F3-997F-1917FB85749D}"/>
              </a:ext>
            </a:extLst>
          </p:cNvPr>
          <p:cNvSpPr/>
          <p:nvPr/>
        </p:nvSpPr>
        <p:spPr>
          <a:xfrm rot="5400000">
            <a:off x="-1887213" y="3636053"/>
            <a:ext cx="4781740" cy="542845"/>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sp>
        <p:nvSpPr>
          <p:cNvPr id="10" name="矩形 9">
            <a:extLst>
              <a:ext uri="{FF2B5EF4-FFF2-40B4-BE49-F238E27FC236}">
                <a16:creationId xmlns:a16="http://schemas.microsoft.com/office/drawing/2014/main" id="{2850C7B8-614A-4E9A-A563-F5323712E64D}"/>
              </a:ext>
            </a:extLst>
          </p:cNvPr>
          <p:cNvSpPr/>
          <p:nvPr/>
        </p:nvSpPr>
        <p:spPr>
          <a:xfrm>
            <a:off x="305105" y="2655705"/>
            <a:ext cx="379962" cy="1938992"/>
          </a:xfrm>
          <a:prstGeom prst="rect">
            <a:avLst/>
          </a:prstGeom>
        </p:spPr>
        <p:txBody>
          <a:bodyPr wrap="square">
            <a:spAutoFit/>
          </a:bodyPr>
          <a:lstStyle/>
          <a:p>
            <a:r>
              <a:rPr lang="en-US" altLang="zh-CN" sz="2000" spc="600" dirty="0">
                <a:solidFill>
                  <a:schemeClr val="bg1"/>
                </a:solidFill>
                <a:latin typeface="方正综艺_GBK" panose="03000509000000000000" pitchFamily="65" charset="-122"/>
                <a:ea typeface="方正综艺_GBK" panose="03000509000000000000" pitchFamily="65" charset="-122"/>
              </a:rPr>
              <a:t>B</a:t>
            </a:r>
            <a:r>
              <a:rPr lang="zh-CN" altLang="en-US" sz="2000" spc="600" dirty="0">
                <a:solidFill>
                  <a:schemeClr val="bg1"/>
                </a:solidFill>
                <a:latin typeface="方正综艺_GBK" panose="03000509000000000000" pitchFamily="65" charset="-122"/>
                <a:ea typeface="方正综艺_GBK" panose="03000509000000000000" pitchFamily="65" charset="-122"/>
              </a:rPr>
              <a:t>面程序编制</a:t>
            </a:r>
          </a:p>
        </p:txBody>
      </p:sp>
      <p:sp>
        <p:nvSpPr>
          <p:cNvPr id="43" name="Rectangle 79">
            <a:extLst>
              <a:ext uri="{FF2B5EF4-FFF2-40B4-BE49-F238E27FC236}">
                <a16:creationId xmlns:a16="http://schemas.microsoft.com/office/drawing/2014/main" id="{14818E4C-625D-4AD6-94F5-2294EDB85BD6}"/>
              </a:ext>
            </a:extLst>
          </p:cNvPr>
          <p:cNvSpPr/>
          <p:nvPr/>
        </p:nvSpPr>
        <p:spPr>
          <a:xfrm rot="5400000">
            <a:off x="3810221" y="936910"/>
            <a:ext cx="1625953" cy="2869405"/>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pic>
        <p:nvPicPr>
          <p:cNvPr id="42" name="图片 41" descr="26">
            <a:extLst>
              <a:ext uri="{FF2B5EF4-FFF2-40B4-BE49-F238E27FC236}">
                <a16:creationId xmlns:a16="http://schemas.microsoft.com/office/drawing/2014/main" id="{56B4DCA8-EE7C-4990-8933-B13C8A602291}"/>
              </a:ext>
            </a:extLst>
          </p:cNvPr>
          <p:cNvPicPr/>
          <p:nvPr/>
        </p:nvPicPr>
        <p:blipFill>
          <a:blip r:embed="rId2"/>
          <a:srcRect/>
          <a:stretch>
            <a:fillRect/>
          </a:stretch>
        </p:blipFill>
        <p:spPr>
          <a:xfrm>
            <a:off x="1038829" y="1570346"/>
            <a:ext cx="1779743" cy="1615774"/>
          </a:xfrm>
          <a:prstGeom prst="rect">
            <a:avLst/>
          </a:prstGeom>
          <a:ln>
            <a:noFill/>
          </a:ln>
          <a:effectLst/>
        </p:spPr>
      </p:pic>
      <p:pic>
        <p:nvPicPr>
          <p:cNvPr id="45" name="图片 44" descr="27">
            <a:extLst>
              <a:ext uri="{FF2B5EF4-FFF2-40B4-BE49-F238E27FC236}">
                <a16:creationId xmlns:a16="http://schemas.microsoft.com/office/drawing/2014/main" id="{2E9ACD85-76AD-48BD-B5B8-F563062F47AA}"/>
              </a:ext>
            </a:extLst>
          </p:cNvPr>
          <p:cNvPicPr/>
          <p:nvPr/>
        </p:nvPicPr>
        <p:blipFill>
          <a:blip r:embed="rId3"/>
          <a:srcRect/>
          <a:stretch>
            <a:fillRect/>
          </a:stretch>
        </p:blipFill>
        <p:spPr>
          <a:xfrm>
            <a:off x="1038828" y="3289301"/>
            <a:ext cx="1779743" cy="1618269"/>
          </a:xfrm>
          <a:prstGeom prst="rect">
            <a:avLst/>
          </a:prstGeom>
          <a:noFill/>
          <a:ln w="9525">
            <a:noFill/>
            <a:miter lim="800000"/>
            <a:headEnd/>
            <a:tailEnd/>
          </a:ln>
        </p:spPr>
      </p:pic>
      <p:sp>
        <p:nvSpPr>
          <p:cNvPr id="46" name="Rectangle 79">
            <a:extLst>
              <a:ext uri="{FF2B5EF4-FFF2-40B4-BE49-F238E27FC236}">
                <a16:creationId xmlns:a16="http://schemas.microsoft.com/office/drawing/2014/main" id="{D58346E8-9509-45F5-AE79-DD5725FC2F60}"/>
              </a:ext>
            </a:extLst>
          </p:cNvPr>
          <p:cNvSpPr/>
          <p:nvPr/>
        </p:nvSpPr>
        <p:spPr>
          <a:xfrm rot="5400000">
            <a:off x="3810221" y="2658736"/>
            <a:ext cx="1625953" cy="2869405"/>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pic>
        <p:nvPicPr>
          <p:cNvPr id="47" name="图片 46" descr="28">
            <a:extLst>
              <a:ext uri="{FF2B5EF4-FFF2-40B4-BE49-F238E27FC236}">
                <a16:creationId xmlns:a16="http://schemas.microsoft.com/office/drawing/2014/main" id="{1F97FE82-B353-4A17-B83F-A431D15BBA7A}"/>
              </a:ext>
            </a:extLst>
          </p:cNvPr>
          <p:cNvPicPr/>
          <p:nvPr/>
        </p:nvPicPr>
        <p:blipFill>
          <a:blip r:embed="rId4"/>
          <a:srcRect/>
          <a:stretch>
            <a:fillRect/>
          </a:stretch>
        </p:blipFill>
        <p:spPr>
          <a:xfrm>
            <a:off x="1038828" y="5012373"/>
            <a:ext cx="1779743" cy="1285973"/>
          </a:xfrm>
          <a:prstGeom prst="rect">
            <a:avLst/>
          </a:prstGeom>
          <a:noFill/>
          <a:ln w="9525">
            <a:noFill/>
            <a:miter lim="800000"/>
            <a:headEnd/>
            <a:tailEnd/>
          </a:ln>
        </p:spPr>
      </p:pic>
      <p:sp>
        <p:nvSpPr>
          <p:cNvPr id="48" name="Rectangle 79">
            <a:extLst>
              <a:ext uri="{FF2B5EF4-FFF2-40B4-BE49-F238E27FC236}">
                <a16:creationId xmlns:a16="http://schemas.microsoft.com/office/drawing/2014/main" id="{9F39D652-1230-4169-AEAC-1CD96C08071D}"/>
              </a:ext>
            </a:extLst>
          </p:cNvPr>
          <p:cNvSpPr/>
          <p:nvPr/>
        </p:nvSpPr>
        <p:spPr>
          <a:xfrm rot="5400000">
            <a:off x="3944720" y="4247222"/>
            <a:ext cx="1356954" cy="2869405"/>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sp>
        <p:nvSpPr>
          <p:cNvPr id="49" name="Shape 2563">
            <a:extLst>
              <a:ext uri="{FF2B5EF4-FFF2-40B4-BE49-F238E27FC236}">
                <a16:creationId xmlns:a16="http://schemas.microsoft.com/office/drawing/2014/main" id="{65BF3BCB-AB47-4BCD-9041-7EFCB3C5BDFF}"/>
              </a:ext>
            </a:extLst>
          </p:cNvPr>
          <p:cNvSpPr>
            <a:spLocks noChangeAspect="1"/>
          </p:cNvSpPr>
          <p:nvPr/>
        </p:nvSpPr>
        <p:spPr>
          <a:xfrm>
            <a:off x="4281204" y="1793536"/>
            <a:ext cx="489203" cy="557623"/>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50" name="Rectangle 1">
            <a:extLst>
              <a:ext uri="{FF2B5EF4-FFF2-40B4-BE49-F238E27FC236}">
                <a16:creationId xmlns:a16="http://schemas.microsoft.com/office/drawing/2014/main" id="{D46F3F42-71F4-4109-BFAB-DBC5DD8E8E38}"/>
              </a:ext>
            </a:extLst>
          </p:cNvPr>
          <p:cNvSpPr>
            <a:spLocks noChangeArrowheads="1"/>
          </p:cNvSpPr>
          <p:nvPr/>
        </p:nvSpPr>
        <p:spPr bwMode="auto">
          <a:xfrm>
            <a:off x="3751207" y="2521749"/>
            <a:ext cx="1790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轮廓粗加工</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sp>
        <p:nvSpPr>
          <p:cNvPr id="53" name="Shape 2563">
            <a:extLst>
              <a:ext uri="{FF2B5EF4-FFF2-40B4-BE49-F238E27FC236}">
                <a16:creationId xmlns:a16="http://schemas.microsoft.com/office/drawing/2014/main" id="{61D2CE7F-1B8F-4EDB-8A18-D1AF968103D2}"/>
              </a:ext>
            </a:extLst>
          </p:cNvPr>
          <p:cNvSpPr>
            <a:spLocks noChangeAspect="1"/>
          </p:cNvSpPr>
          <p:nvPr/>
        </p:nvSpPr>
        <p:spPr>
          <a:xfrm>
            <a:off x="4281204" y="3563878"/>
            <a:ext cx="489203" cy="557623"/>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54" name="Rectangle 1">
            <a:extLst>
              <a:ext uri="{FF2B5EF4-FFF2-40B4-BE49-F238E27FC236}">
                <a16:creationId xmlns:a16="http://schemas.microsoft.com/office/drawing/2014/main" id="{11C5FCA5-48E5-4737-8C2A-6D1A9FFAC231}"/>
              </a:ext>
            </a:extLst>
          </p:cNvPr>
          <p:cNvSpPr>
            <a:spLocks noChangeArrowheads="1"/>
          </p:cNvSpPr>
          <p:nvPr/>
        </p:nvSpPr>
        <p:spPr bwMode="auto">
          <a:xfrm>
            <a:off x="3998857" y="4270296"/>
            <a:ext cx="1019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精加工</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sp>
        <p:nvSpPr>
          <p:cNvPr id="68" name="Shape 2563">
            <a:extLst>
              <a:ext uri="{FF2B5EF4-FFF2-40B4-BE49-F238E27FC236}">
                <a16:creationId xmlns:a16="http://schemas.microsoft.com/office/drawing/2014/main" id="{1FEB8A7D-2D2C-48A6-8767-68D765FCDBE0}"/>
              </a:ext>
            </a:extLst>
          </p:cNvPr>
          <p:cNvSpPr>
            <a:spLocks noChangeAspect="1"/>
          </p:cNvSpPr>
          <p:nvPr/>
        </p:nvSpPr>
        <p:spPr>
          <a:xfrm>
            <a:off x="4319304" y="5237839"/>
            <a:ext cx="489203" cy="557623"/>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69" name="Rectangle 1">
            <a:extLst>
              <a:ext uri="{FF2B5EF4-FFF2-40B4-BE49-F238E27FC236}">
                <a16:creationId xmlns:a16="http://schemas.microsoft.com/office/drawing/2014/main" id="{A88CB88E-336C-40D5-8ED2-5087A668914D}"/>
              </a:ext>
            </a:extLst>
          </p:cNvPr>
          <p:cNvSpPr>
            <a:spLocks noChangeArrowheads="1"/>
          </p:cNvSpPr>
          <p:nvPr/>
        </p:nvSpPr>
        <p:spPr bwMode="auto">
          <a:xfrm>
            <a:off x="3979807" y="5833132"/>
            <a:ext cx="9811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孔加工</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sp>
        <p:nvSpPr>
          <p:cNvPr id="71" name="Rectangle 79">
            <a:extLst>
              <a:ext uri="{FF2B5EF4-FFF2-40B4-BE49-F238E27FC236}">
                <a16:creationId xmlns:a16="http://schemas.microsoft.com/office/drawing/2014/main" id="{4E29C08D-0949-470D-92D9-6F4DB7117B9C}"/>
              </a:ext>
            </a:extLst>
          </p:cNvPr>
          <p:cNvSpPr/>
          <p:nvPr/>
        </p:nvSpPr>
        <p:spPr>
          <a:xfrm rot="5400000">
            <a:off x="4356866" y="3636054"/>
            <a:ext cx="4781740" cy="542845"/>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sp>
        <p:nvSpPr>
          <p:cNvPr id="79" name="矩形 78">
            <a:extLst>
              <a:ext uri="{FF2B5EF4-FFF2-40B4-BE49-F238E27FC236}">
                <a16:creationId xmlns:a16="http://schemas.microsoft.com/office/drawing/2014/main" id="{5697796F-4D18-455B-A80F-4DF16FAEC933}"/>
              </a:ext>
            </a:extLst>
          </p:cNvPr>
          <p:cNvSpPr/>
          <p:nvPr/>
        </p:nvSpPr>
        <p:spPr>
          <a:xfrm>
            <a:off x="6587783" y="2655705"/>
            <a:ext cx="379962" cy="1938992"/>
          </a:xfrm>
          <a:prstGeom prst="rect">
            <a:avLst/>
          </a:prstGeom>
        </p:spPr>
        <p:txBody>
          <a:bodyPr wrap="square">
            <a:spAutoFit/>
          </a:bodyPr>
          <a:lstStyle/>
          <a:p>
            <a:r>
              <a:rPr lang="en-US" altLang="zh-CN" sz="2000" spc="600" dirty="0">
                <a:solidFill>
                  <a:schemeClr val="bg1"/>
                </a:solidFill>
                <a:latin typeface="方正综艺_GBK" panose="03000509000000000000" pitchFamily="65" charset="-122"/>
                <a:ea typeface="方正综艺_GBK" panose="03000509000000000000" pitchFamily="65" charset="-122"/>
              </a:rPr>
              <a:t>C</a:t>
            </a:r>
            <a:r>
              <a:rPr lang="zh-CN" altLang="en-US" sz="2000" spc="600" dirty="0">
                <a:solidFill>
                  <a:schemeClr val="bg1"/>
                </a:solidFill>
                <a:latin typeface="方正综艺_GBK" panose="03000509000000000000" pitchFamily="65" charset="-122"/>
                <a:ea typeface="方正综艺_GBK" panose="03000509000000000000" pitchFamily="65" charset="-122"/>
              </a:rPr>
              <a:t>面程序编制</a:t>
            </a:r>
          </a:p>
        </p:txBody>
      </p:sp>
      <p:pic>
        <p:nvPicPr>
          <p:cNvPr id="80" name="图片 79" descr="30">
            <a:extLst>
              <a:ext uri="{FF2B5EF4-FFF2-40B4-BE49-F238E27FC236}">
                <a16:creationId xmlns:a16="http://schemas.microsoft.com/office/drawing/2014/main" id="{B2833830-0AE2-4AC8-96B4-C4BDE2B22C5A}"/>
              </a:ext>
            </a:extLst>
          </p:cNvPr>
          <p:cNvPicPr/>
          <p:nvPr/>
        </p:nvPicPr>
        <p:blipFill>
          <a:blip r:embed="rId5"/>
          <a:srcRect/>
          <a:stretch>
            <a:fillRect/>
          </a:stretch>
        </p:blipFill>
        <p:spPr>
          <a:xfrm>
            <a:off x="7134630" y="1498112"/>
            <a:ext cx="2587036" cy="2288399"/>
          </a:xfrm>
          <a:prstGeom prst="rect">
            <a:avLst/>
          </a:prstGeom>
          <a:noFill/>
          <a:ln w="9525">
            <a:noFill/>
            <a:miter lim="800000"/>
            <a:headEnd/>
            <a:tailEnd/>
          </a:ln>
        </p:spPr>
      </p:pic>
      <p:pic>
        <p:nvPicPr>
          <p:cNvPr id="81" name="图片 80" descr="29">
            <a:extLst>
              <a:ext uri="{FF2B5EF4-FFF2-40B4-BE49-F238E27FC236}">
                <a16:creationId xmlns:a16="http://schemas.microsoft.com/office/drawing/2014/main" id="{A749BFAB-EAA3-448A-8564-A4655D6D8CDF}"/>
              </a:ext>
            </a:extLst>
          </p:cNvPr>
          <p:cNvPicPr/>
          <p:nvPr/>
        </p:nvPicPr>
        <p:blipFill>
          <a:blip r:embed="rId6"/>
          <a:srcRect/>
          <a:stretch>
            <a:fillRect/>
          </a:stretch>
        </p:blipFill>
        <p:spPr>
          <a:xfrm>
            <a:off x="7150610" y="4098515"/>
            <a:ext cx="2565032" cy="2199831"/>
          </a:xfrm>
          <a:prstGeom prst="rect">
            <a:avLst/>
          </a:prstGeom>
          <a:noFill/>
          <a:ln w="9525">
            <a:noFill/>
            <a:miter lim="800000"/>
            <a:headEnd/>
            <a:tailEnd/>
          </a:ln>
        </p:spPr>
      </p:pic>
      <p:sp>
        <p:nvSpPr>
          <p:cNvPr id="82" name="Rectangle 79">
            <a:extLst>
              <a:ext uri="{FF2B5EF4-FFF2-40B4-BE49-F238E27FC236}">
                <a16:creationId xmlns:a16="http://schemas.microsoft.com/office/drawing/2014/main" id="{66E2C992-F9D3-4AFF-A9D9-CF194EA78615}"/>
              </a:ext>
            </a:extLst>
          </p:cNvPr>
          <p:cNvSpPr/>
          <p:nvPr/>
        </p:nvSpPr>
        <p:spPr>
          <a:xfrm rot="5400000">
            <a:off x="9705189" y="1547350"/>
            <a:ext cx="2286120" cy="2192202"/>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sp>
        <p:nvSpPr>
          <p:cNvPr id="83" name="Rectangle 79">
            <a:extLst>
              <a:ext uri="{FF2B5EF4-FFF2-40B4-BE49-F238E27FC236}">
                <a16:creationId xmlns:a16="http://schemas.microsoft.com/office/drawing/2014/main" id="{E82C390F-A4C6-413E-B94C-CFCB19A8C626}"/>
              </a:ext>
            </a:extLst>
          </p:cNvPr>
          <p:cNvSpPr/>
          <p:nvPr/>
        </p:nvSpPr>
        <p:spPr>
          <a:xfrm rot="5400000">
            <a:off x="9620420" y="3974416"/>
            <a:ext cx="2455657" cy="2192202"/>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sp>
        <p:nvSpPr>
          <p:cNvPr id="84" name="Shape 2563">
            <a:extLst>
              <a:ext uri="{FF2B5EF4-FFF2-40B4-BE49-F238E27FC236}">
                <a16:creationId xmlns:a16="http://schemas.microsoft.com/office/drawing/2014/main" id="{7072C453-6D9C-4431-96D4-788C4B9C056C}"/>
              </a:ext>
            </a:extLst>
          </p:cNvPr>
          <p:cNvSpPr>
            <a:spLocks noChangeAspect="1"/>
          </p:cNvSpPr>
          <p:nvPr/>
        </p:nvSpPr>
        <p:spPr>
          <a:xfrm>
            <a:off x="10515411" y="2056093"/>
            <a:ext cx="489203" cy="557623"/>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85" name="Rectangle 1">
            <a:extLst>
              <a:ext uri="{FF2B5EF4-FFF2-40B4-BE49-F238E27FC236}">
                <a16:creationId xmlns:a16="http://schemas.microsoft.com/office/drawing/2014/main" id="{C046F0AC-0063-422C-8537-A6EA2C607785}"/>
              </a:ext>
            </a:extLst>
          </p:cNvPr>
          <p:cNvSpPr>
            <a:spLocks noChangeArrowheads="1"/>
          </p:cNvSpPr>
          <p:nvPr/>
        </p:nvSpPr>
        <p:spPr bwMode="auto">
          <a:xfrm>
            <a:off x="9985414" y="2645807"/>
            <a:ext cx="17902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由凸台，凹槽，孔，螺纹组成</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sp>
        <p:nvSpPr>
          <p:cNvPr id="86" name="Shape 2563">
            <a:extLst>
              <a:ext uri="{FF2B5EF4-FFF2-40B4-BE49-F238E27FC236}">
                <a16:creationId xmlns:a16="http://schemas.microsoft.com/office/drawing/2014/main" id="{2FA70C6C-5103-4C11-80FA-EC6E2B866CD3}"/>
              </a:ext>
            </a:extLst>
          </p:cNvPr>
          <p:cNvSpPr>
            <a:spLocks noChangeAspect="1"/>
          </p:cNvSpPr>
          <p:nvPr/>
        </p:nvSpPr>
        <p:spPr>
          <a:xfrm>
            <a:off x="10515411" y="4432944"/>
            <a:ext cx="489203" cy="557623"/>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87" name="Rectangle 1">
            <a:extLst>
              <a:ext uri="{FF2B5EF4-FFF2-40B4-BE49-F238E27FC236}">
                <a16:creationId xmlns:a16="http://schemas.microsoft.com/office/drawing/2014/main" id="{57DDDDA9-A064-4A62-91BD-FD9A625FC7C4}"/>
              </a:ext>
            </a:extLst>
          </p:cNvPr>
          <p:cNvSpPr>
            <a:spLocks noChangeArrowheads="1"/>
          </p:cNvSpPr>
          <p:nvPr/>
        </p:nvSpPr>
        <p:spPr bwMode="auto">
          <a:xfrm>
            <a:off x="9784781" y="5044292"/>
            <a:ext cx="197435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lgn="ctr"/>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刀路的设置选择孔铣和螺纹铣刀方式进行刀路的设置</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spTree>
    <p:extLst>
      <p:ext uri="{BB962C8B-B14F-4D97-AF65-F5344CB8AC3E}">
        <p14:creationId xmlns:p14="http://schemas.microsoft.com/office/powerpoint/2010/main" val="2703707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3946"/>
        </a:solidFill>
        <a:effectLst/>
      </p:bgPr>
    </p:bg>
    <p:spTree>
      <p:nvGrpSpPr>
        <p:cNvPr id="1" name=""/>
        <p:cNvGrpSpPr/>
        <p:nvPr/>
      </p:nvGrpSpPr>
      <p:grpSpPr>
        <a:xfrm>
          <a:off x="0" y="0"/>
          <a:ext cx="0" cy="0"/>
          <a:chOff x="0" y="0"/>
          <a:chExt cx="0" cy="0"/>
        </a:xfrm>
      </p:grpSpPr>
      <p:grpSp>
        <p:nvGrpSpPr>
          <p:cNvPr id="2" name="组合 1"/>
          <p:cNvGrpSpPr/>
          <p:nvPr/>
        </p:nvGrpSpPr>
        <p:grpSpPr>
          <a:xfrm>
            <a:off x="-10528300" y="139699"/>
            <a:ext cx="33007270" cy="6584951"/>
            <a:chOff x="-3505200" y="139699"/>
            <a:chExt cx="19072416" cy="6584951"/>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 name="椭圆 5"/>
            <p:cNvSpPr/>
            <p:nvPr/>
          </p:nvSpPr>
          <p:spPr>
            <a:xfrm>
              <a:off x="-3505200" y="257175"/>
              <a:ext cx="19072416" cy="634365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39" name="文本框 38">
            <a:extLst>
              <a:ext uri="{FF2B5EF4-FFF2-40B4-BE49-F238E27FC236}">
                <a16:creationId xmlns:a16="http://schemas.microsoft.com/office/drawing/2014/main" id="{610F3F0B-D9E9-4C03-8B91-24E480F0CA6F}"/>
              </a:ext>
            </a:extLst>
          </p:cNvPr>
          <p:cNvSpPr txBox="1"/>
          <p:nvPr/>
        </p:nvSpPr>
        <p:spPr>
          <a:xfrm>
            <a:off x="2921794" y="288049"/>
            <a:ext cx="6295929" cy="830997"/>
          </a:xfrm>
          <a:prstGeom prst="rect">
            <a:avLst/>
          </a:prstGeom>
          <a:noFill/>
        </p:spPr>
        <p:txBody>
          <a:bodyPr wrap="square" rtlCol="0">
            <a:spAutoFit/>
          </a:bodyPr>
          <a:lstStyle/>
          <a:p>
            <a:pPr algn="ctr"/>
            <a:r>
              <a:rPr lang="zh-CN" altLang="en-US" sz="4800" dirty="0">
                <a:solidFill>
                  <a:srgbClr val="353946"/>
                </a:solidFill>
                <a:latin typeface="方正综艺_GBK" panose="03000509000000000000" pitchFamily="65" charset="-122"/>
                <a:ea typeface="方正综艺_GBK" panose="03000509000000000000" pitchFamily="65" charset="-122"/>
              </a:rPr>
              <a:t>五、</a:t>
            </a:r>
            <a:r>
              <a:rPr lang="en-US" altLang="zh-CN" sz="4800" dirty="0" err="1">
                <a:solidFill>
                  <a:srgbClr val="353946"/>
                </a:solidFill>
                <a:latin typeface="方正综艺_GBK" panose="03000509000000000000" pitchFamily="65" charset="-122"/>
                <a:ea typeface="方正综艺_GBK" panose="03000509000000000000" pitchFamily="65" charset="-122"/>
              </a:rPr>
              <a:t>vericut</a:t>
            </a:r>
            <a:r>
              <a:rPr lang="zh-CN" altLang="en-US" sz="4800" dirty="0">
                <a:solidFill>
                  <a:srgbClr val="353946"/>
                </a:solidFill>
                <a:latin typeface="方正综艺_GBK" panose="03000509000000000000" pitchFamily="65" charset="-122"/>
                <a:ea typeface="方正综艺_GBK" panose="03000509000000000000" pitchFamily="65" charset="-122"/>
              </a:rPr>
              <a:t>加工仿真</a:t>
            </a:r>
          </a:p>
        </p:txBody>
      </p:sp>
      <p:pic>
        <p:nvPicPr>
          <p:cNvPr id="40" name="图片 39">
            <a:extLst>
              <a:ext uri="{FF2B5EF4-FFF2-40B4-BE49-F238E27FC236}">
                <a16:creationId xmlns:a16="http://schemas.microsoft.com/office/drawing/2014/main" id="{D51A86F5-14E3-44D2-9CF0-8B4DD8A888FC}"/>
              </a:ext>
            </a:extLst>
          </p:cNvPr>
          <p:cNvPicPr/>
          <p:nvPr/>
        </p:nvPicPr>
        <p:blipFill>
          <a:blip r:embed="rId2"/>
          <a:srcRect/>
          <a:stretch>
            <a:fillRect/>
          </a:stretch>
        </p:blipFill>
        <p:spPr>
          <a:xfrm>
            <a:off x="157077" y="1185851"/>
            <a:ext cx="2764717" cy="17956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图片 40">
            <a:extLst>
              <a:ext uri="{FF2B5EF4-FFF2-40B4-BE49-F238E27FC236}">
                <a16:creationId xmlns:a16="http://schemas.microsoft.com/office/drawing/2014/main" id="{EF9D6F91-B571-4462-9222-22997D66CBFC}"/>
              </a:ext>
            </a:extLst>
          </p:cNvPr>
          <p:cNvPicPr/>
          <p:nvPr/>
        </p:nvPicPr>
        <p:blipFill>
          <a:blip r:embed="rId3"/>
          <a:srcRect/>
          <a:stretch>
            <a:fillRect/>
          </a:stretch>
        </p:blipFill>
        <p:spPr>
          <a:xfrm>
            <a:off x="4338125" y="1185851"/>
            <a:ext cx="2887895" cy="17956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组合 3">
            <a:extLst>
              <a:ext uri="{FF2B5EF4-FFF2-40B4-BE49-F238E27FC236}">
                <a16:creationId xmlns:a16="http://schemas.microsoft.com/office/drawing/2014/main" id="{6245B2D3-14FE-43DD-9989-0BD84FA57352}"/>
              </a:ext>
            </a:extLst>
          </p:cNvPr>
          <p:cNvGrpSpPr/>
          <p:nvPr/>
        </p:nvGrpSpPr>
        <p:grpSpPr>
          <a:xfrm>
            <a:off x="8690699" y="1152279"/>
            <a:ext cx="3344224" cy="1795604"/>
            <a:chOff x="10553700" y="1747837"/>
            <a:chExt cx="4844415" cy="2638425"/>
          </a:xfrm>
        </p:grpSpPr>
        <p:pic>
          <p:nvPicPr>
            <p:cNvPr id="42" name="图片 41">
              <a:extLst>
                <a:ext uri="{FF2B5EF4-FFF2-40B4-BE49-F238E27FC236}">
                  <a16:creationId xmlns:a16="http://schemas.microsoft.com/office/drawing/2014/main" id="{BD52AD55-EACC-48C1-9034-CB0EC2415246}"/>
                </a:ext>
              </a:extLst>
            </p:cNvPr>
            <p:cNvPicPr/>
            <p:nvPr/>
          </p:nvPicPr>
          <p:blipFill>
            <a:blip r:embed="rId4"/>
            <a:srcRect/>
            <a:stretch>
              <a:fillRect/>
            </a:stretch>
          </p:blipFill>
          <p:spPr>
            <a:xfrm>
              <a:off x="12605385" y="1747837"/>
              <a:ext cx="2792730" cy="2638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图片 42">
              <a:extLst>
                <a:ext uri="{FF2B5EF4-FFF2-40B4-BE49-F238E27FC236}">
                  <a16:creationId xmlns:a16="http://schemas.microsoft.com/office/drawing/2014/main" id="{85008397-B53D-471B-B286-B706982398F3}"/>
                </a:ext>
              </a:extLst>
            </p:cNvPr>
            <p:cNvPicPr/>
            <p:nvPr/>
          </p:nvPicPr>
          <p:blipFill>
            <a:blip r:embed="rId5"/>
            <a:srcRect/>
            <a:stretch>
              <a:fillRect/>
            </a:stretch>
          </p:blipFill>
          <p:spPr>
            <a:xfrm>
              <a:off x="10553700" y="1747837"/>
              <a:ext cx="2051685" cy="2638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0" name="组合 9">
            <a:extLst>
              <a:ext uri="{FF2B5EF4-FFF2-40B4-BE49-F238E27FC236}">
                <a16:creationId xmlns:a16="http://schemas.microsoft.com/office/drawing/2014/main" id="{789B6CB9-A530-43B0-BF1B-9F82C080F925}"/>
              </a:ext>
            </a:extLst>
          </p:cNvPr>
          <p:cNvGrpSpPr/>
          <p:nvPr/>
        </p:nvGrpSpPr>
        <p:grpSpPr>
          <a:xfrm>
            <a:off x="169228" y="3912490"/>
            <a:ext cx="11865696" cy="1650110"/>
            <a:chOff x="-604285" y="7760280"/>
            <a:chExt cx="14451399" cy="1909977"/>
          </a:xfrm>
        </p:grpSpPr>
        <p:pic>
          <p:nvPicPr>
            <p:cNvPr id="44" name="图片 43">
              <a:extLst>
                <a:ext uri="{FF2B5EF4-FFF2-40B4-BE49-F238E27FC236}">
                  <a16:creationId xmlns:a16="http://schemas.microsoft.com/office/drawing/2014/main" id="{4C9D058B-A767-41CB-97CC-ADD16C238B9A}"/>
                </a:ext>
              </a:extLst>
            </p:cNvPr>
            <p:cNvPicPr/>
            <p:nvPr/>
          </p:nvPicPr>
          <p:blipFill>
            <a:blip r:embed="rId6"/>
            <a:srcRect/>
            <a:stretch>
              <a:fillRect/>
            </a:stretch>
          </p:blipFill>
          <p:spPr>
            <a:xfrm>
              <a:off x="-604285" y="7760392"/>
              <a:ext cx="1831929" cy="1898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图片 44">
              <a:extLst>
                <a:ext uri="{FF2B5EF4-FFF2-40B4-BE49-F238E27FC236}">
                  <a16:creationId xmlns:a16="http://schemas.microsoft.com/office/drawing/2014/main" id="{F9E82676-AAC3-4BF5-98BC-861A82268568}"/>
                </a:ext>
              </a:extLst>
            </p:cNvPr>
            <p:cNvPicPr/>
            <p:nvPr/>
          </p:nvPicPr>
          <p:blipFill>
            <a:blip r:embed="rId7"/>
            <a:srcRect/>
            <a:stretch>
              <a:fillRect/>
            </a:stretch>
          </p:blipFill>
          <p:spPr>
            <a:xfrm>
              <a:off x="1227644" y="7768909"/>
              <a:ext cx="2802631" cy="1889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图片 45">
              <a:extLst>
                <a:ext uri="{FF2B5EF4-FFF2-40B4-BE49-F238E27FC236}">
                  <a16:creationId xmlns:a16="http://schemas.microsoft.com/office/drawing/2014/main" id="{E5CCDE49-1357-4909-A825-43DF60C1065F}"/>
                </a:ext>
              </a:extLst>
            </p:cNvPr>
            <p:cNvPicPr/>
            <p:nvPr/>
          </p:nvPicPr>
          <p:blipFill>
            <a:blip r:embed="rId8"/>
            <a:srcRect/>
            <a:stretch>
              <a:fillRect/>
            </a:stretch>
          </p:blipFill>
          <p:spPr>
            <a:xfrm>
              <a:off x="4030275" y="7760280"/>
              <a:ext cx="3185119" cy="1906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图片 46">
              <a:extLst>
                <a:ext uri="{FF2B5EF4-FFF2-40B4-BE49-F238E27FC236}">
                  <a16:creationId xmlns:a16="http://schemas.microsoft.com/office/drawing/2014/main" id="{87002066-BB9D-4216-A4BD-F52F2A29C338}"/>
                </a:ext>
              </a:extLst>
            </p:cNvPr>
            <p:cNvPicPr/>
            <p:nvPr/>
          </p:nvPicPr>
          <p:blipFill>
            <a:blip r:embed="rId9"/>
            <a:srcRect/>
            <a:stretch>
              <a:fillRect/>
            </a:stretch>
          </p:blipFill>
          <p:spPr>
            <a:xfrm>
              <a:off x="7219423" y="7760280"/>
              <a:ext cx="3008191" cy="1906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 name="图片 47">
              <a:extLst>
                <a:ext uri="{FF2B5EF4-FFF2-40B4-BE49-F238E27FC236}">
                  <a16:creationId xmlns:a16="http://schemas.microsoft.com/office/drawing/2014/main" id="{C43C2F07-FA45-46B2-B87D-A0083AD3D3A3}"/>
                </a:ext>
              </a:extLst>
            </p:cNvPr>
            <p:cNvPicPr/>
            <p:nvPr/>
          </p:nvPicPr>
          <p:blipFill>
            <a:blip r:embed="rId10"/>
            <a:srcRect/>
            <a:stretch>
              <a:fillRect/>
            </a:stretch>
          </p:blipFill>
          <p:spPr>
            <a:xfrm>
              <a:off x="10227614" y="7760280"/>
              <a:ext cx="3619500" cy="19099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9" name="Rectangle 79">
            <a:extLst>
              <a:ext uri="{FF2B5EF4-FFF2-40B4-BE49-F238E27FC236}">
                <a16:creationId xmlns:a16="http://schemas.microsoft.com/office/drawing/2014/main" id="{CAD3096B-5FA0-4ED1-A03A-517FE701EAAB}"/>
              </a:ext>
            </a:extLst>
          </p:cNvPr>
          <p:cNvSpPr/>
          <p:nvPr/>
        </p:nvSpPr>
        <p:spPr>
          <a:xfrm>
            <a:off x="91440" y="3179277"/>
            <a:ext cx="2903219" cy="542845"/>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sp>
        <p:nvSpPr>
          <p:cNvPr id="50" name="Rectangle 79">
            <a:extLst>
              <a:ext uri="{FF2B5EF4-FFF2-40B4-BE49-F238E27FC236}">
                <a16:creationId xmlns:a16="http://schemas.microsoft.com/office/drawing/2014/main" id="{696CBF3A-28CF-4F3E-8A78-4A1A69018E98}"/>
              </a:ext>
            </a:extLst>
          </p:cNvPr>
          <p:cNvSpPr/>
          <p:nvPr/>
        </p:nvSpPr>
        <p:spPr>
          <a:xfrm>
            <a:off x="4271852" y="3179277"/>
            <a:ext cx="3000816" cy="542845"/>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sp>
        <p:nvSpPr>
          <p:cNvPr id="51" name="Rectangle 79">
            <a:extLst>
              <a:ext uri="{FF2B5EF4-FFF2-40B4-BE49-F238E27FC236}">
                <a16:creationId xmlns:a16="http://schemas.microsoft.com/office/drawing/2014/main" id="{51B5C63E-4851-4965-821E-558B94F92CC8}"/>
              </a:ext>
            </a:extLst>
          </p:cNvPr>
          <p:cNvSpPr/>
          <p:nvPr/>
        </p:nvSpPr>
        <p:spPr>
          <a:xfrm>
            <a:off x="8628173" y="3179277"/>
            <a:ext cx="3421264" cy="542845"/>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sp>
        <p:nvSpPr>
          <p:cNvPr id="52" name="Rectangle 79">
            <a:extLst>
              <a:ext uri="{FF2B5EF4-FFF2-40B4-BE49-F238E27FC236}">
                <a16:creationId xmlns:a16="http://schemas.microsoft.com/office/drawing/2014/main" id="{6CEA776C-9804-48A6-BB63-DCE531F5F82B}"/>
              </a:ext>
            </a:extLst>
          </p:cNvPr>
          <p:cNvSpPr/>
          <p:nvPr/>
        </p:nvSpPr>
        <p:spPr>
          <a:xfrm>
            <a:off x="91439" y="5743078"/>
            <a:ext cx="11943483" cy="542845"/>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sp>
        <p:nvSpPr>
          <p:cNvPr id="11" name="矩形 10">
            <a:extLst>
              <a:ext uri="{FF2B5EF4-FFF2-40B4-BE49-F238E27FC236}">
                <a16:creationId xmlns:a16="http://schemas.microsoft.com/office/drawing/2014/main" id="{565E7F15-085E-4A31-8223-D2F90CB15D4D}"/>
              </a:ext>
            </a:extLst>
          </p:cNvPr>
          <p:cNvSpPr/>
          <p:nvPr/>
        </p:nvSpPr>
        <p:spPr>
          <a:xfrm>
            <a:off x="330977" y="3237132"/>
            <a:ext cx="2492990" cy="461665"/>
          </a:xfrm>
          <a:prstGeom prst="rect">
            <a:avLst/>
          </a:prstGeom>
        </p:spPr>
        <p:txBody>
          <a:bodyPr wrap="none">
            <a:spAutoFit/>
          </a:bodyPr>
          <a:lstStyle/>
          <a:p>
            <a:pPr algn="ctr"/>
            <a:r>
              <a:rPr lang="zh-CN" altLang="zh-CN" sz="12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打开软件，在本库中选择对应机床</a:t>
            </a:r>
            <a:endParaRPr lang="en-US" altLang="zh-CN" sz="12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r>
              <a:rPr lang="zh-CN" altLang="zh-CN" sz="12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的数控控制系统</a:t>
            </a:r>
            <a:endParaRPr lang="zh-CN" altLang="en-US" sz="12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53" name="矩形 52">
            <a:extLst>
              <a:ext uri="{FF2B5EF4-FFF2-40B4-BE49-F238E27FC236}">
                <a16:creationId xmlns:a16="http://schemas.microsoft.com/office/drawing/2014/main" id="{A03561C0-314D-4E5D-9C06-75162BD2BA10}"/>
              </a:ext>
            </a:extLst>
          </p:cNvPr>
          <p:cNvSpPr/>
          <p:nvPr/>
        </p:nvSpPr>
        <p:spPr>
          <a:xfrm>
            <a:off x="4860986" y="3332382"/>
            <a:ext cx="1842171" cy="276999"/>
          </a:xfrm>
          <a:prstGeom prst="rect">
            <a:avLst/>
          </a:prstGeom>
        </p:spPr>
        <p:txBody>
          <a:bodyPr wrap="none">
            <a:spAutoFit/>
          </a:bodyPr>
          <a:lstStyle/>
          <a:p>
            <a:pPr algn="ctr"/>
            <a:r>
              <a:rPr lang="zh-CN" altLang="en-US" sz="12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在本库中选择合适的机床</a:t>
            </a:r>
            <a:endParaRPr lang="zh-CN" altLang="en-US" sz="12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54" name="矩形 53">
            <a:extLst>
              <a:ext uri="{FF2B5EF4-FFF2-40B4-BE49-F238E27FC236}">
                <a16:creationId xmlns:a16="http://schemas.microsoft.com/office/drawing/2014/main" id="{5D52EEC9-3226-4214-B697-1024777AC375}"/>
              </a:ext>
            </a:extLst>
          </p:cNvPr>
          <p:cNvSpPr/>
          <p:nvPr/>
        </p:nvSpPr>
        <p:spPr>
          <a:xfrm>
            <a:off x="8690699" y="3237132"/>
            <a:ext cx="3200042" cy="461665"/>
          </a:xfrm>
          <a:prstGeom prst="rect">
            <a:avLst/>
          </a:prstGeom>
        </p:spPr>
        <p:txBody>
          <a:bodyPr wrap="none">
            <a:spAutoFit/>
          </a:bodyPr>
          <a:lstStyle/>
          <a:p>
            <a:pPr algn="ctr"/>
            <a:r>
              <a:rPr lang="zh-CN" altLang="en-US" sz="12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本右键点击“</a:t>
            </a:r>
            <a:r>
              <a:rPr lang="en-US" altLang="zh-CN" sz="12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Fixture”</a:t>
            </a:r>
            <a:r>
              <a:rPr lang="zh-CN" altLang="en-US" sz="12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，选择“添加模型，添</a:t>
            </a:r>
            <a:endParaRPr lang="en-US" altLang="zh-CN" sz="12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r>
              <a:rPr lang="zh-CN" altLang="en-US" sz="12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加平口钳夹具</a:t>
            </a:r>
            <a:endParaRPr lang="zh-CN" altLang="en-US" sz="12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55" name="矩形 54">
            <a:extLst>
              <a:ext uri="{FF2B5EF4-FFF2-40B4-BE49-F238E27FC236}">
                <a16:creationId xmlns:a16="http://schemas.microsoft.com/office/drawing/2014/main" id="{979EDD08-3BD4-4A38-8F1B-0264FDB6D5D2}"/>
              </a:ext>
            </a:extLst>
          </p:cNvPr>
          <p:cNvSpPr/>
          <p:nvPr/>
        </p:nvSpPr>
        <p:spPr>
          <a:xfrm>
            <a:off x="3278822" y="5851099"/>
            <a:ext cx="5006500" cy="276999"/>
          </a:xfrm>
          <a:prstGeom prst="rect">
            <a:avLst/>
          </a:prstGeom>
        </p:spPr>
        <p:txBody>
          <a:bodyPr wrap="none">
            <a:spAutoFit/>
          </a:bodyPr>
          <a:lstStyle/>
          <a:p>
            <a:pPr algn="ctr"/>
            <a:r>
              <a:rPr lang="zh-CN" altLang="en-US" sz="12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设置坐标系，在组件树中右键点击“坐标系统”，选择“添加新的坐标系</a:t>
            </a:r>
            <a:endParaRPr lang="zh-CN" altLang="en-US" sz="12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Tree>
    <p:extLst>
      <p:ext uri="{BB962C8B-B14F-4D97-AF65-F5344CB8AC3E}">
        <p14:creationId xmlns:p14="http://schemas.microsoft.com/office/powerpoint/2010/main" val="1362071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53946"/>
        </a:solidFill>
        <a:effectLst/>
      </p:bgPr>
    </p:bg>
    <p:spTree>
      <p:nvGrpSpPr>
        <p:cNvPr id="1" name=""/>
        <p:cNvGrpSpPr/>
        <p:nvPr/>
      </p:nvGrpSpPr>
      <p:grpSpPr>
        <a:xfrm>
          <a:off x="0" y="0"/>
          <a:ext cx="0" cy="0"/>
          <a:chOff x="0" y="0"/>
          <a:chExt cx="0" cy="0"/>
        </a:xfrm>
      </p:grpSpPr>
      <p:grpSp>
        <p:nvGrpSpPr>
          <p:cNvPr id="2" name="组合 1"/>
          <p:cNvGrpSpPr/>
          <p:nvPr/>
        </p:nvGrpSpPr>
        <p:grpSpPr>
          <a:xfrm>
            <a:off x="-10528300" y="139699"/>
            <a:ext cx="33271017" cy="6584951"/>
            <a:chOff x="-3505200" y="139699"/>
            <a:chExt cx="19224816" cy="6584951"/>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3352800" y="266700"/>
              <a:ext cx="19072416" cy="634365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6" name="燕尾形 6"/>
          <p:cNvSpPr/>
          <p:nvPr/>
        </p:nvSpPr>
        <p:spPr>
          <a:xfrm>
            <a:off x="2745151" y="1823269"/>
            <a:ext cx="348343" cy="348343"/>
          </a:xfrm>
          <a:prstGeom prst="chevron">
            <a:avLst/>
          </a:prstGeom>
          <a:solidFill>
            <a:srgbClr val="353946"/>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gency FB" panose="020B0503020202020204" pitchFamily="34" charset="0"/>
              <a:ea typeface="微软雅黑 Light"/>
            </a:endParaRPr>
          </a:p>
        </p:txBody>
      </p:sp>
      <p:sp>
        <p:nvSpPr>
          <p:cNvPr id="57" name="燕尾形 36"/>
          <p:cNvSpPr/>
          <p:nvPr/>
        </p:nvSpPr>
        <p:spPr>
          <a:xfrm>
            <a:off x="3112909" y="1823269"/>
            <a:ext cx="348343" cy="348343"/>
          </a:xfrm>
          <a:prstGeom prst="chevron">
            <a:avLst/>
          </a:prstGeom>
          <a:solidFill>
            <a:srgbClr val="353946"/>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gency FB" panose="020B0503020202020204" pitchFamily="34" charset="0"/>
              <a:ea typeface="微软雅黑 Light"/>
            </a:endParaRPr>
          </a:p>
        </p:txBody>
      </p:sp>
      <p:sp>
        <p:nvSpPr>
          <p:cNvPr id="58" name="燕尾形 37"/>
          <p:cNvSpPr/>
          <p:nvPr/>
        </p:nvSpPr>
        <p:spPr>
          <a:xfrm>
            <a:off x="5735575" y="1823269"/>
            <a:ext cx="348343" cy="348343"/>
          </a:xfrm>
          <a:prstGeom prst="chevron">
            <a:avLst/>
          </a:prstGeom>
          <a:solidFill>
            <a:srgbClr val="353946"/>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gency FB" panose="020B0503020202020204" pitchFamily="34" charset="0"/>
              <a:ea typeface="微软雅黑 Light"/>
            </a:endParaRPr>
          </a:p>
        </p:txBody>
      </p:sp>
      <p:sp>
        <p:nvSpPr>
          <p:cNvPr id="59" name="燕尾形 38"/>
          <p:cNvSpPr/>
          <p:nvPr/>
        </p:nvSpPr>
        <p:spPr>
          <a:xfrm>
            <a:off x="6103333" y="1823269"/>
            <a:ext cx="348343" cy="348343"/>
          </a:xfrm>
          <a:prstGeom prst="chevron">
            <a:avLst/>
          </a:prstGeom>
          <a:solidFill>
            <a:srgbClr val="353946"/>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gency FB" panose="020B0503020202020204" pitchFamily="34" charset="0"/>
              <a:ea typeface="微软雅黑 Light"/>
            </a:endParaRPr>
          </a:p>
        </p:txBody>
      </p:sp>
      <p:sp>
        <p:nvSpPr>
          <p:cNvPr id="60" name="燕尾形 39"/>
          <p:cNvSpPr/>
          <p:nvPr/>
        </p:nvSpPr>
        <p:spPr>
          <a:xfrm>
            <a:off x="8546139" y="1823269"/>
            <a:ext cx="348343" cy="348343"/>
          </a:xfrm>
          <a:prstGeom prst="chevron">
            <a:avLst/>
          </a:prstGeom>
          <a:solidFill>
            <a:srgbClr val="353946"/>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gency FB" panose="020B0503020202020204" pitchFamily="34" charset="0"/>
              <a:ea typeface="微软雅黑 Light"/>
            </a:endParaRPr>
          </a:p>
        </p:txBody>
      </p:sp>
      <p:sp>
        <p:nvSpPr>
          <p:cNvPr id="61" name="燕尾形 40"/>
          <p:cNvSpPr/>
          <p:nvPr/>
        </p:nvSpPr>
        <p:spPr>
          <a:xfrm>
            <a:off x="8913897" y="1823269"/>
            <a:ext cx="348343" cy="348343"/>
          </a:xfrm>
          <a:prstGeom prst="chevron">
            <a:avLst/>
          </a:prstGeom>
          <a:solidFill>
            <a:srgbClr val="353946"/>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gency FB" panose="020B0503020202020204" pitchFamily="34" charset="0"/>
              <a:ea typeface="微软雅黑 Light"/>
            </a:endParaRPr>
          </a:p>
        </p:txBody>
      </p:sp>
      <p:grpSp>
        <p:nvGrpSpPr>
          <p:cNvPr id="7" name="组合 6"/>
          <p:cNvGrpSpPr/>
          <p:nvPr/>
        </p:nvGrpSpPr>
        <p:grpSpPr>
          <a:xfrm>
            <a:off x="3986857" y="1136339"/>
            <a:ext cx="1444623" cy="1675761"/>
            <a:chOff x="3986857" y="2007195"/>
            <a:chExt cx="1444623" cy="1675761"/>
          </a:xfrm>
        </p:grpSpPr>
        <p:sp>
          <p:nvSpPr>
            <p:cNvPr id="53" name="任意多边形 30"/>
            <p:cNvSpPr/>
            <p:nvPr/>
          </p:nvSpPr>
          <p:spPr>
            <a:xfrm>
              <a:off x="3986857" y="2007195"/>
              <a:ext cx="1444623" cy="1675761"/>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D54753"/>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gency FB" panose="020B0503020202020204" pitchFamily="34" charset="0"/>
                <a:ea typeface="微软雅黑 Light"/>
              </a:endParaRPr>
            </a:p>
          </p:txBody>
        </p:sp>
        <p:grpSp>
          <p:nvGrpSpPr>
            <p:cNvPr id="70" name="组合 17"/>
            <p:cNvGrpSpPr/>
            <p:nvPr/>
          </p:nvGrpSpPr>
          <p:grpSpPr>
            <a:xfrm rot="-2700000">
              <a:off x="4285269" y="2713220"/>
              <a:ext cx="363148" cy="364753"/>
              <a:chOff x="5394325" y="2859088"/>
              <a:chExt cx="358775" cy="360362"/>
            </a:xfrm>
            <a:solidFill>
              <a:srgbClr val="D54753"/>
            </a:solidFill>
          </p:grpSpPr>
          <p:sp>
            <p:nvSpPr>
              <p:cNvPr id="71" name="AutoShape 37"/>
              <p:cNvSpPr/>
              <p:nvPr/>
            </p:nvSpPr>
            <p:spPr bwMode="auto">
              <a:xfrm>
                <a:off x="5394485" y="2892265"/>
                <a:ext cx="327025" cy="325438"/>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72" name="AutoShape 38"/>
              <p:cNvSpPr/>
              <p:nvPr/>
            </p:nvSpPr>
            <p:spPr bwMode="auto">
              <a:xfrm>
                <a:off x="5552105" y="3033377"/>
                <a:ext cx="55563" cy="55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73" name="AutoShape 39"/>
              <p:cNvSpPr/>
              <p:nvPr/>
            </p:nvSpPr>
            <p:spPr bwMode="auto">
              <a:xfrm>
                <a:off x="5696350" y="2852417"/>
                <a:ext cx="55563"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74" name="AutoShape 40"/>
              <p:cNvSpPr/>
              <p:nvPr/>
            </p:nvSpPr>
            <p:spPr bwMode="auto">
              <a:xfrm>
                <a:off x="5483342" y="3020412"/>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75" name="AutoShape 41"/>
              <p:cNvSpPr/>
              <p:nvPr/>
            </p:nvSpPr>
            <p:spPr bwMode="auto">
              <a:xfrm>
                <a:off x="5526118" y="310056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76" name="AutoShape 42"/>
              <p:cNvSpPr/>
              <p:nvPr/>
            </p:nvSpPr>
            <p:spPr bwMode="auto">
              <a:xfrm>
                <a:off x="5707968" y="293218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grpSp>
      </p:grpSp>
      <p:grpSp>
        <p:nvGrpSpPr>
          <p:cNvPr id="8" name="组合 7"/>
          <p:cNvGrpSpPr/>
          <p:nvPr/>
        </p:nvGrpSpPr>
        <p:grpSpPr>
          <a:xfrm>
            <a:off x="6863682" y="1136339"/>
            <a:ext cx="1444623" cy="1675761"/>
            <a:chOff x="6863682" y="2007195"/>
            <a:chExt cx="1444623" cy="1675761"/>
          </a:xfrm>
        </p:grpSpPr>
        <p:sp>
          <p:nvSpPr>
            <p:cNvPr id="54" name="任意多边形 31"/>
            <p:cNvSpPr/>
            <p:nvPr/>
          </p:nvSpPr>
          <p:spPr>
            <a:xfrm>
              <a:off x="6863682" y="2007195"/>
              <a:ext cx="1444623" cy="1675761"/>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D54753"/>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gency FB" panose="020B0503020202020204" pitchFamily="34" charset="0"/>
                <a:ea typeface="微软雅黑 Light"/>
              </a:endParaRPr>
            </a:p>
          </p:txBody>
        </p:sp>
        <p:grpSp>
          <p:nvGrpSpPr>
            <p:cNvPr id="77" name="组合 76"/>
            <p:cNvGrpSpPr/>
            <p:nvPr/>
          </p:nvGrpSpPr>
          <p:grpSpPr>
            <a:xfrm>
              <a:off x="7235244" y="2736564"/>
              <a:ext cx="223136" cy="223136"/>
              <a:chOff x="5394312" y="2141343"/>
              <a:chExt cx="359165" cy="359165"/>
            </a:xfrm>
            <a:solidFill>
              <a:srgbClr val="D54753"/>
            </a:solidFill>
          </p:grpSpPr>
          <p:sp>
            <p:nvSpPr>
              <p:cNvPr id="78"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79"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80"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grpSp>
      </p:grpSp>
      <p:grpSp>
        <p:nvGrpSpPr>
          <p:cNvPr id="4" name="组合 3"/>
          <p:cNvGrpSpPr/>
          <p:nvPr/>
        </p:nvGrpSpPr>
        <p:grpSpPr>
          <a:xfrm>
            <a:off x="1016149" y="1136339"/>
            <a:ext cx="1444623" cy="1675761"/>
            <a:chOff x="1016149" y="2007195"/>
            <a:chExt cx="1444623" cy="1675761"/>
          </a:xfrm>
        </p:grpSpPr>
        <p:sp>
          <p:nvSpPr>
            <p:cNvPr id="52" name="任意多边形 29"/>
            <p:cNvSpPr/>
            <p:nvPr/>
          </p:nvSpPr>
          <p:spPr>
            <a:xfrm>
              <a:off x="1016149" y="2007195"/>
              <a:ext cx="1444623" cy="1675761"/>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D54753"/>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gency FB" panose="020B0503020202020204" pitchFamily="34" charset="0"/>
                <a:ea typeface="微软雅黑 Light"/>
              </a:endParaRPr>
            </a:p>
          </p:txBody>
        </p:sp>
        <p:grpSp>
          <p:nvGrpSpPr>
            <p:cNvPr id="81" name="组合 162"/>
            <p:cNvGrpSpPr/>
            <p:nvPr/>
          </p:nvGrpSpPr>
          <p:grpSpPr>
            <a:xfrm>
              <a:off x="1355435" y="2709909"/>
              <a:ext cx="305855" cy="304508"/>
              <a:chOff x="4675188" y="1422400"/>
              <a:chExt cx="360362" cy="358775"/>
            </a:xfrm>
            <a:solidFill>
              <a:srgbClr val="D54753"/>
            </a:solidFill>
          </p:grpSpPr>
          <p:sp>
            <p:nvSpPr>
              <p:cNvPr id="82" name="AutoShape 84"/>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83" name="AutoShape 85"/>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84" name="AutoShape 86"/>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85" name="AutoShape 87"/>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86" name="AutoShape 88"/>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87" name="AutoShape 89"/>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88" name="AutoShape 90"/>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89" name="AutoShape 91"/>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90" name="AutoShape 92"/>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91" name="AutoShape 93"/>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92" name="AutoShape 94"/>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93" name="AutoShape 95"/>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sp>
            <p:nvSpPr>
              <p:cNvPr id="94" name="AutoShape 96"/>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grpSp>
      </p:grpSp>
      <p:grpSp>
        <p:nvGrpSpPr>
          <p:cNvPr id="9" name="组合 8"/>
          <p:cNvGrpSpPr/>
          <p:nvPr/>
        </p:nvGrpSpPr>
        <p:grpSpPr>
          <a:xfrm>
            <a:off x="9834390" y="1136339"/>
            <a:ext cx="1444623" cy="1675761"/>
            <a:chOff x="9834390" y="2007195"/>
            <a:chExt cx="1444623" cy="1675761"/>
          </a:xfrm>
        </p:grpSpPr>
        <p:sp>
          <p:nvSpPr>
            <p:cNvPr id="55" name="任意多边形 32"/>
            <p:cNvSpPr/>
            <p:nvPr/>
          </p:nvSpPr>
          <p:spPr>
            <a:xfrm>
              <a:off x="9834390" y="2007195"/>
              <a:ext cx="1444623" cy="1675761"/>
            </a:xfrm>
            <a:custGeom>
              <a:avLst/>
              <a:gdLst>
                <a:gd name="connsiteX0" fmla="*/ 528437 w 1558835"/>
                <a:gd name="connsiteY0" fmla="*/ 647221 h 1808248"/>
                <a:gd name="connsiteX1" fmla="*/ 249763 w 1558835"/>
                <a:gd name="connsiteY1" fmla="*/ 925895 h 1808248"/>
                <a:gd name="connsiteX2" fmla="*/ 528437 w 1558835"/>
                <a:gd name="connsiteY2" fmla="*/ 1204569 h 1808248"/>
                <a:gd name="connsiteX3" fmla="*/ 807111 w 1558835"/>
                <a:gd name="connsiteY3" fmla="*/ 925895 h 1808248"/>
                <a:gd name="connsiteX4" fmla="*/ 528437 w 1558835"/>
                <a:gd name="connsiteY4" fmla="*/ 647221 h 1808248"/>
                <a:gd name="connsiteX5" fmla="*/ 0 w 1558835"/>
                <a:gd name="connsiteY5" fmla="*/ 0 h 1808248"/>
                <a:gd name="connsiteX6" fmla="*/ 1558835 w 1558835"/>
                <a:gd name="connsiteY6" fmla="*/ 904125 h 1808248"/>
                <a:gd name="connsiteX7" fmla="*/ 0 w 1558835"/>
                <a:gd name="connsiteY7" fmla="*/ 1808248 h 180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835" h="1808248">
                  <a:moveTo>
                    <a:pt x="528437" y="647221"/>
                  </a:moveTo>
                  <a:cubicBezTo>
                    <a:pt x="374530" y="647221"/>
                    <a:pt x="249763" y="771988"/>
                    <a:pt x="249763" y="925895"/>
                  </a:cubicBezTo>
                  <a:cubicBezTo>
                    <a:pt x="249763" y="1079802"/>
                    <a:pt x="374530" y="1204569"/>
                    <a:pt x="528437" y="1204569"/>
                  </a:cubicBezTo>
                  <a:cubicBezTo>
                    <a:pt x="682344" y="1204569"/>
                    <a:pt x="807111" y="1079802"/>
                    <a:pt x="807111" y="925895"/>
                  </a:cubicBezTo>
                  <a:cubicBezTo>
                    <a:pt x="807111" y="771988"/>
                    <a:pt x="682344" y="647221"/>
                    <a:pt x="528437" y="647221"/>
                  </a:cubicBezTo>
                  <a:close/>
                  <a:moveTo>
                    <a:pt x="0" y="0"/>
                  </a:moveTo>
                  <a:lnTo>
                    <a:pt x="1558835" y="904125"/>
                  </a:lnTo>
                  <a:lnTo>
                    <a:pt x="0" y="1808248"/>
                  </a:lnTo>
                  <a:close/>
                </a:path>
              </a:pathLst>
            </a:custGeom>
            <a:solidFill>
              <a:srgbClr val="D54753"/>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gency FB" panose="020B0503020202020204" pitchFamily="34" charset="0"/>
                <a:ea typeface="微软雅黑 Light"/>
              </a:endParaRPr>
            </a:p>
          </p:txBody>
        </p:sp>
        <p:sp>
          <p:nvSpPr>
            <p:cNvPr id="95" name="AutoShape 112"/>
            <p:cNvSpPr/>
            <p:nvPr/>
          </p:nvSpPr>
          <p:spPr bwMode="auto">
            <a:xfrm>
              <a:off x="10204627" y="2687111"/>
              <a:ext cx="294812" cy="293513"/>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D54753"/>
            </a:solidFill>
            <a:ln>
              <a:noFill/>
            </a:ln>
            <a:effectLst/>
          </p:spPr>
          <p:txBody>
            <a:bodyPr lIns="25400" tIns="25400" rIns="25400" bIns="25400" anchor="ctr"/>
            <a:lstStyle/>
            <a:p>
              <a:pPr marL="0" marR="0" lvl="0" indent="0" algn="ctr" defTabSz="304792" eaLnBrk="1" fontAlgn="auto"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Agency FB" panose="020B0503020202020204" pitchFamily="34" charset="0"/>
                <a:ea typeface="宋体" panose="02010600030101010101" pitchFamily="2" charset="-122"/>
                <a:sym typeface="Gill Sans"/>
              </a:endParaRPr>
            </a:p>
          </p:txBody>
        </p:sp>
      </p:grpSp>
      <p:sp>
        <p:nvSpPr>
          <p:cNvPr id="96" name="文本框 95">
            <a:extLst>
              <a:ext uri="{FF2B5EF4-FFF2-40B4-BE49-F238E27FC236}">
                <a16:creationId xmlns:a16="http://schemas.microsoft.com/office/drawing/2014/main" id="{E200C51A-EF7E-431D-BA3D-8D9761ED779D}"/>
              </a:ext>
            </a:extLst>
          </p:cNvPr>
          <p:cNvSpPr txBox="1"/>
          <p:nvPr/>
        </p:nvSpPr>
        <p:spPr>
          <a:xfrm>
            <a:off x="2921794" y="288049"/>
            <a:ext cx="6295929" cy="830997"/>
          </a:xfrm>
          <a:prstGeom prst="rect">
            <a:avLst/>
          </a:prstGeom>
          <a:noFill/>
        </p:spPr>
        <p:txBody>
          <a:bodyPr wrap="square" rtlCol="0">
            <a:spAutoFit/>
          </a:bodyPr>
          <a:lstStyle/>
          <a:p>
            <a:pPr algn="ctr"/>
            <a:r>
              <a:rPr lang="zh-CN" altLang="en-US" sz="4800" dirty="0">
                <a:solidFill>
                  <a:srgbClr val="353946"/>
                </a:solidFill>
                <a:latin typeface="方正综艺_GBK" panose="03000509000000000000" pitchFamily="65" charset="-122"/>
                <a:ea typeface="方正综艺_GBK" panose="03000509000000000000" pitchFamily="65" charset="-122"/>
              </a:rPr>
              <a:t>六、加工设备的选择</a:t>
            </a:r>
          </a:p>
        </p:txBody>
      </p:sp>
      <p:pic>
        <p:nvPicPr>
          <p:cNvPr id="97" name="图片 96" descr="17">
            <a:extLst>
              <a:ext uri="{FF2B5EF4-FFF2-40B4-BE49-F238E27FC236}">
                <a16:creationId xmlns:a16="http://schemas.microsoft.com/office/drawing/2014/main" id="{9142EEDD-602B-44CE-9DCB-B708A4D2B532}"/>
              </a:ext>
            </a:extLst>
          </p:cNvPr>
          <p:cNvPicPr/>
          <p:nvPr/>
        </p:nvPicPr>
        <p:blipFill>
          <a:blip r:embed="rId2"/>
          <a:srcRect/>
          <a:stretch>
            <a:fillRect/>
          </a:stretch>
        </p:blipFill>
        <p:spPr>
          <a:xfrm>
            <a:off x="171450" y="4071345"/>
            <a:ext cx="2175113" cy="21686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图片 97" descr="31">
            <a:extLst>
              <a:ext uri="{FF2B5EF4-FFF2-40B4-BE49-F238E27FC236}">
                <a16:creationId xmlns:a16="http://schemas.microsoft.com/office/drawing/2014/main" id="{D9226C84-7FC3-448F-B222-55C876C1A927}"/>
              </a:ext>
            </a:extLst>
          </p:cNvPr>
          <p:cNvPicPr/>
          <p:nvPr/>
        </p:nvPicPr>
        <p:blipFill>
          <a:blip r:embed="rId3"/>
          <a:srcRect/>
          <a:stretch>
            <a:fillRect/>
          </a:stretch>
        </p:blipFill>
        <p:spPr>
          <a:xfrm>
            <a:off x="3060168" y="4111534"/>
            <a:ext cx="2846857" cy="2128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99" name="组合 98">
            <a:extLst>
              <a:ext uri="{FF2B5EF4-FFF2-40B4-BE49-F238E27FC236}">
                <a16:creationId xmlns:a16="http://schemas.microsoft.com/office/drawing/2014/main" id="{746FD6A7-6CE0-42E1-863D-FA05AE40A99D}"/>
              </a:ext>
            </a:extLst>
          </p:cNvPr>
          <p:cNvGrpSpPr/>
          <p:nvPr/>
        </p:nvGrpSpPr>
        <p:grpSpPr>
          <a:xfrm>
            <a:off x="8825820" y="4045901"/>
            <a:ext cx="2776664" cy="2128431"/>
            <a:chOff x="14296048" y="-1333500"/>
            <a:chExt cx="7356143" cy="5638800"/>
          </a:xfrm>
        </p:grpSpPr>
        <p:pic>
          <p:nvPicPr>
            <p:cNvPr id="100" name="图片 99" descr="32">
              <a:extLst>
                <a:ext uri="{FF2B5EF4-FFF2-40B4-BE49-F238E27FC236}">
                  <a16:creationId xmlns:a16="http://schemas.microsoft.com/office/drawing/2014/main" id="{BD18A848-B4F4-4A94-8163-4C7B53E4A244}"/>
                </a:ext>
              </a:extLst>
            </p:cNvPr>
            <p:cNvPicPr/>
            <p:nvPr/>
          </p:nvPicPr>
          <p:blipFill>
            <a:blip r:embed="rId4"/>
            <a:srcRect/>
            <a:stretch>
              <a:fillRect/>
            </a:stretch>
          </p:blipFill>
          <p:spPr>
            <a:xfrm>
              <a:off x="14296048" y="-1333500"/>
              <a:ext cx="7305675" cy="2819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1" name="图片 100" descr="34">
              <a:extLst>
                <a:ext uri="{FF2B5EF4-FFF2-40B4-BE49-F238E27FC236}">
                  <a16:creationId xmlns:a16="http://schemas.microsoft.com/office/drawing/2014/main" id="{34222EC6-3624-4AE0-A4B0-84FD5888B3B1}"/>
                </a:ext>
              </a:extLst>
            </p:cNvPr>
            <p:cNvPicPr/>
            <p:nvPr/>
          </p:nvPicPr>
          <p:blipFill>
            <a:blip r:embed="rId5"/>
            <a:srcRect/>
            <a:stretch>
              <a:fillRect/>
            </a:stretch>
          </p:blipFill>
          <p:spPr>
            <a:xfrm>
              <a:off x="14296049" y="1485900"/>
              <a:ext cx="3676650" cy="2819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 name="图片 101" descr="33">
              <a:extLst>
                <a:ext uri="{FF2B5EF4-FFF2-40B4-BE49-F238E27FC236}">
                  <a16:creationId xmlns:a16="http://schemas.microsoft.com/office/drawing/2014/main" id="{8C9AB141-6AA4-4ABB-B242-9DD13D65F0E4}"/>
                </a:ext>
              </a:extLst>
            </p:cNvPr>
            <p:cNvPicPr/>
            <p:nvPr/>
          </p:nvPicPr>
          <p:blipFill>
            <a:blip r:embed="rId6"/>
            <a:srcRect/>
            <a:stretch>
              <a:fillRect/>
            </a:stretch>
          </p:blipFill>
          <p:spPr>
            <a:xfrm>
              <a:off x="18023168" y="1485901"/>
              <a:ext cx="3629023" cy="2819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03" name="文本框 102">
            <a:extLst>
              <a:ext uri="{FF2B5EF4-FFF2-40B4-BE49-F238E27FC236}">
                <a16:creationId xmlns:a16="http://schemas.microsoft.com/office/drawing/2014/main" id="{EBAA1405-3398-4370-83F2-FDCE1087D28D}"/>
              </a:ext>
            </a:extLst>
          </p:cNvPr>
          <p:cNvSpPr txBox="1"/>
          <p:nvPr/>
        </p:nvSpPr>
        <p:spPr>
          <a:xfrm>
            <a:off x="-95131" y="3053149"/>
            <a:ext cx="2708274" cy="461665"/>
          </a:xfrm>
          <a:prstGeom prst="rect">
            <a:avLst/>
          </a:prstGeom>
          <a:noFill/>
        </p:spPr>
        <p:txBody>
          <a:bodyPr wrap="square" rtlCol="0">
            <a:spAutoFit/>
          </a:bodyPr>
          <a:lstStyle/>
          <a:p>
            <a:pPr algn="ctr"/>
            <a:r>
              <a:rPr lang="zh-CN" altLang="en-US" sz="2400" dirty="0">
                <a:solidFill>
                  <a:srgbClr val="D54753"/>
                </a:solidFill>
                <a:latin typeface="方正综艺_GBK" panose="03000509000000000000" pitchFamily="65" charset="-122"/>
                <a:ea typeface="方正综艺_GBK" panose="03000509000000000000" pitchFamily="65" charset="-122"/>
              </a:rPr>
              <a:t>加工设备的选择</a:t>
            </a:r>
          </a:p>
        </p:txBody>
      </p:sp>
      <p:sp>
        <p:nvSpPr>
          <p:cNvPr id="104" name="文本框 103">
            <a:extLst>
              <a:ext uri="{FF2B5EF4-FFF2-40B4-BE49-F238E27FC236}">
                <a16:creationId xmlns:a16="http://schemas.microsoft.com/office/drawing/2014/main" id="{6E623492-B7D9-48A1-9795-26BBA78C9A56}"/>
              </a:ext>
            </a:extLst>
          </p:cNvPr>
          <p:cNvSpPr txBox="1"/>
          <p:nvPr/>
        </p:nvSpPr>
        <p:spPr>
          <a:xfrm>
            <a:off x="3107082" y="3053149"/>
            <a:ext cx="2708274" cy="830997"/>
          </a:xfrm>
          <a:prstGeom prst="rect">
            <a:avLst/>
          </a:prstGeom>
          <a:noFill/>
        </p:spPr>
        <p:txBody>
          <a:bodyPr wrap="square" rtlCol="0">
            <a:spAutoFit/>
          </a:bodyPr>
          <a:lstStyle/>
          <a:p>
            <a:pPr algn="ctr"/>
            <a:r>
              <a:rPr lang="en-US" altLang="zh-CN" sz="2400" dirty="0">
                <a:solidFill>
                  <a:srgbClr val="D54753"/>
                </a:solidFill>
                <a:latin typeface="方正综艺_GBK" panose="03000509000000000000" pitchFamily="65" charset="-122"/>
                <a:ea typeface="方正综艺_GBK" panose="03000509000000000000" pitchFamily="65" charset="-122"/>
              </a:rPr>
              <a:t>G54</a:t>
            </a:r>
            <a:r>
              <a:rPr lang="zh-CN" altLang="en-US" sz="2400" dirty="0">
                <a:solidFill>
                  <a:srgbClr val="D54753"/>
                </a:solidFill>
                <a:latin typeface="方正综艺_GBK" panose="03000509000000000000" pitchFamily="65" charset="-122"/>
                <a:ea typeface="方正综艺_GBK" panose="03000509000000000000" pitchFamily="65" charset="-122"/>
              </a:rPr>
              <a:t>、</a:t>
            </a:r>
            <a:r>
              <a:rPr lang="en-US" altLang="zh-CN" sz="2400" dirty="0">
                <a:solidFill>
                  <a:srgbClr val="D54753"/>
                </a:solidFill>
                <a:latin typeface="方正综艺_GBK" panose="03000509000000000000" pitchFamily="65" charset="-122"/>
                <a:ea typeface="方正综艺_GBK" panose="03000509000000000000" pitchFamily="65" charset="-122"/>
              </a:rPr>
              <a:t>G55</a:t>
            </a:r>
            <a:r>
              <a:rPr lang="zh-CN" altLang="en-US" sz="2400" dirty="0">
                <a:solidFill>
                  <a:srgbClr val="D54753"/>
                </a:solidFill>
                <a:latin typeface="方正综艺_GBK" panose="03000509000000000000" pitchFamily="65" charset="-122"/>
                <a:ea typeface="方正综艺_GBK" panose="03000509000000000000" pitchFamily="65" charset="-122"/>
              </a:rPr>
              <a:t>、</a:t>
            </a:r>
            <a:r>
              <a:rPr lang="en-US" altLang="zh-CN" sz="2400" dirty="0">
                <a:solidFill>
                  <a:srgbClr val="D54753"/>
                </a:solidFill>
                <a:latin typeface="方正综艺_GBK" panose="03000509000000000000" pitchFamily="65" charset="-122"/>
                <a:ea typeface="方正综艺_GBK" panose="03000509000000000000" pitchFamily="65" charset="-122"/>
              </a:rPr>
              <a:t>G56</a:t>
            </a:r>
            <a:r>
              <a:rPr lang="zh-CN" altLang="en-US" sz="2400" dirty="0">
                <a:solidFill>
                  <a:srgbClr val="D54753"/>
                </a:solidFill>
                <a:latin typeface="方正综艺_GBK" panose="03000509000000000000" pitchFamily="65" charset="-122"/>
                <a:ea typeface="方正综艺_GBK" panose="03000509000000000000" pitchFamily="65" charset="-122"/>
              </a:rPr>
              <a:t>坐标系的设定</a:t>
            </a:r>
          </a:p>
        </p:txBody>
      </p:sp>
      <p:sp>
        <p:nvSpPr>
          <p:cNvPr id="105" name="文本框 104">
            <a:extLst>
              <a:ext uri="{FF2B5EF4-FFF2-40B4-BE49-F238E27FC236}">
                <a16:creationId xmlns:a16="http://schemas.microsoft.com/office/drawing/2014/main" id="{1C0BDB79-56CA-407D-A9EF-02BB26369EDF}"/>
              </a:ext>
            </a:extLst>
          </p:cNvPr>
          <p:cNvSpPr txBox="1"/>
          <p:nvPr/>
        </p:nvSpPr>
        <p:spPr>
          <a:xfrm>
            <a:off x="5881107" y="3069094"/>
            <a:ext cx="2708274" cy="461665"/>
          </a:xfrm>
          <a:prstGeom prst="rect">
            <a:avLst/>
          </a:prstGeom>
          <a:noFill/>
        </p:spPr>
        <p:txBody>
          <a:bodyPr wrap="square" rtlCol="0">
            <a:spAutoFit/>
          </a:bodyPr>
          <a:lstStyle/>
          <a:p>
            <a:pPr algn="ctr"/>
            <a:r>
              <a:rPr lang="en-US" altLang="zh-CN" sz="2400" dirty="0">
                <a:solidFill>
                  <a:srgbClr val="D54753"/>
                </a:solidFill>
                <a:latin typeface="方正综艺_GBK" panose="03000509000000000000" pitchFamily="65" charset="-122"/>
                <a:ea typeface="方正综艺_GBK" panose="03000509000000000000" pitchFamily="65" charset="-122"/>
              </a:rPr>
              <a:t> Z</a:t>
            </a:r>
            <a:r>
              <a:rPr lang="zh-CN" altLang="en-US" sz="2400" dirty="0">
                <a:solidFill>
                  <a:srgbClr val="D54753"/>
                </a:solidFill>
                <a:latin typeface="方正综艺_GBK" panose="03000509000000000000" pitchFamily="65" charset="-122"/>
                <a:ea typeface="方正综艺_GBK" panose="03000509000000000000" pitchFamily="65" charset="-122"/>
              </a:rPr>
              <a:t>轴对刀</a:t>
            </a:r>
          </a:p>
        </p:txBody>
      </p:sp>
      <p:sp>
        <p:nvSpPr>
          <p:cNvPr id="106" name="文本框 105">
            <a:extLst>
              <a:ext uri="{FF2B5EF4-FFF2-40B4-BE49-F238E27FC236}">
                <a16:creationId xmlns:a16="http://schemas.microsoft.com/office/drawing/2014/main" id="{186EE6EA-6937-4285-B659-041DD4E6FC21}"/>
              </a:ext>
            </a:extLst>
          </p:cNvPr>
          <p:cNvSpPr txBox="1"/>
          <p:nvPr/>
        </p:nvSpPr>
        <p:spPr>
          <a:xfrm>
            <a:off x="8853129" y="3069094"/>
            <a:ext cx="2708274" cy="461665"/>
          </a:xfrm>
          <a:prstGeom prst="rect">
            <a:avLst/>
          </a:prstGeom>
          <a:noFill/>
        </p:spPr>
        <p:txBody>
          <a:bodyPr wrap="square" rtlCol="0">
            <a:spAutoFit/>
          </a:bodyPr>
          <a:lstStyle/>
          <a:p>
            <a:pPr algn="ctr"/>
            <a:r>
              <a:rPr lang="zh-CN" altLang="en-US" sz="2400" dirty="0">
                <a:solidFill>
                  <a:srgbClr val="D54753"/>
                </a:solidFill>
                <a:latin typeface="方正综艺_GBK" panose="03000509000000000000" pitchFamily="65" charset="-122"/>
                <a:ea typeface="方正综艺_GBK" panose="03000509000000000000" pitchFamily="65" charset="-122"/>
              </a:rPr>
              <a:t>加工</a:t>
            </a:r>
          </a:p>
        </p:txBody>
      </p:sp>
    </p:spTree>
    <p:extLst>
      <p:ext uri="{BB962C8B-B14F-4D97-AF65-F5344CB8AC3E}">
        <p14:creationId xmlns:p14="http://schemas.microsoft.com/office/powerpoint/2010/main" val="3904763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58C0EFFC-22FC-4329-8AD4-4B36AD27F085}"/>
              </a:ext>
            </a:extLst>
          </p:cNvPr>
          <p:cNvPicPr>
            <a:picLocks noChangeAspect="1"/>
          </p:cNvPicPr>
          <p:nvPr/>
        </p:nvPicPr>
        <p:blipFill>
          <a:blip r:embed="rId2" cstate="print">
            <a:extLst>
              <a:ext uri="{28A0092B-C50C-407E-A947-70E740481C1C}">
                <a14:useLocalDpi xmlns:a14="http://schemas.microsoft.com/office/drawing/2010/main" val="0"/>
              </a:ext>
            </a:extLst>
          </a:blip>
          <a:srcRect t="15000" b="11431"/>
          <a:stretch>
            <a:fillRect/>
          </a:stretch>
        </p:blipFill>
        <p:spPr>
          <a:xfrm>
            <a:off x="-67008" y="434976"/>
            <a:ext cx="12196032" cy="5981700"/>
          </a:xfrm>
          <a:custGeom>
            <a:avLst/>
            <a:gdLst>
              <a:gd name="connsiteX0" fmla="*/ 6339840 w 12196032"/>
              <a:gd name="connsiteY0" fmla="*/ 0 h 5981700"/>
              <a:gd name="connsiteX1" fmla="*/ 11671625 w 12196032"/>
              <a:gd name="connsiteY1" fmla="*/ 510790 h 5981700"/>
              <a:gd name="connsiteX2" fmla="*/ 12196032 w 12196032"/>
              <a:gd name="connsiteY2" fmla="*/ 633779 h 5981700"/>
              <a:gd name="connsiteX3" fmla="*/ 12196032 w 12196032"/>
              <a:gd name="connsiteY3" fmla="*/ 5347921 h 5981700"/>
              <a:gd name="connsiteX4" fmla="*/ 11671625 w 12196032"/>
              <a:gd name="connsiteY4" fmla="*/ 5470910 h 5981700"/>
              <a:gd name="connsiteX5" fmla="*/ 6339840 w 12196032"/>
              <a:gd name="connsiteY5" fmla="*/ 5981700 h 5981700"/>
              <a:gd name="connsiteX6" fmla="*/ 273926 w 12196032"/>
              <a:gd name="connsiteY6" fmla="*/ 5298736 h 5981700"/>
              <a:gd name="connsiteX7" fmla="*/ 0 w 12196032"/>
              <a:gd name="connsiteY7" fmla="*/ 5220654 h 5981700"/>
              <a:gd name="connsiteX8" fmla="*/ 0 w 12196032"/>
              <a:gd name="connsiteY8" fmla="*/ 761047 h 5981700"/>
              <a:gd name="connsiteX9" fmla="*/ 273926 w 12196032"/>
              <a:gd name="connsiteY9" fmla="*/ 682965 h 5981700"/>
              <a:gd name="connsiteX10" fmla="*/ 6339840 w 12196032"/>
              <a:gd name="connsiteY10" fmla="*/ 0 h 598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6032" h="5981700">
                <a:moveTo>
                  <a:pt x="6339840" y="0"/>
                </a:moveTo>
                <a:cubicBezTo>
                  <a:pt x="8314854" y="0"/>
                  <a:pt x="10149636" y="188304"/>
                  <a:pt x="11671625" y="510790"/>
                </a:cubicBezTo>
                <a:lnTo>
                  <a:pt x="12196032" y="633779"/>
                </a:lnTo>
                <a:lnTo>
                  <a:pt x="12196032" y="5347921"/>
                </a:lnTo>
                <a:lnTo>
                  <a:pt x="11671625" y="5470910"/>
                </a:lnTo>
                <a:cubicBezTo>
                  <a:pt x="10149636" y="5793397"/>
                  <a:pt x="8314854" y="5981700"/>
                  <a:pt x="6339840" y="5981700"/>
                </a:cubicBezTo>
                <a:cubicBezTo>
                  <a:pt x="4035658" y="5981700"/>
                  <a:pt x="1922346" y="5725398"/>
                  <a:pt x="273926" y="5298736"/>
                </a:cubicBezTo>
                <a:lnTo>
                  <a:pt x="0" y="5220654"/>
                </a:lnTo>
                <a:lnTo>
                  <a:pt x="0" y="761047"/>
                </a:lnTo>
                <a:lnTo>
                  <a:pt x="273926" y="682965"/>
                </a:lnTo>
                <a:cubicBezTo>
                  <a:pt x="1922346" y="256303"/>
                  <a:pt x="4035658" y="0"/>
                  <a:pt x="6339840" y="0"/>
                </a:cubicBezTo>
                <a:close/>
              </a:path>
            </a:pathLst>
          </a:custGeom>
        </p:spPr>
      </p:pic>
      <p:sp>
        <p:nvSpPr>
          <p:cNvPr id="6" name="椭圆 5"/>
          <p:cNvSpPr/>
          <p:nvPr/>
        </p:nvSpPr>
        <p:spPr>
          <a:xfrm>
            <a:off x="-3352800" y="447674"/>
            <a:ext cx="19072416" cy="5981700"/>
          </a:xfrm>
          <a:prstGeom prst="ellipse">
            <a:avLst/>
          </a:prstGeom>
          <a:solidFill>
            <a:srgbClr val="F5F5F5">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4C44224-4985-4DB6-837F-781BDA352C7F}"/>
              </a:ext>
            </a:extLst>
          </p:cNvPr>
          <p:cNvSpPr txBox="1"/>
          <p:nvPr/>
        </p:nvSpPr>
        <p:spPr>
          <a:xfrm>
            <a:off x="2427288" y="608774"/>
            <a:ext cx="7410450" cy="830997"/>
          </a:xfrm>
          <a:prstGeom prst="rect">
            <a:avLst/>
          </a:prstGeom>
          <a:noFill/>
        </p:spPr>
        <p:txBody>
          <a:bodyPr wrap="square" rtlCol="0">
            <a:spAutoFit/>
          </a:bodyPr>
          <a:lstStyle/>
          <a:p>
            <a:pPr algn="ctr"/>
            <a:r>
              <a:rPr lang="zh-CN" altLang="en-US" sz="4800" dirty="0">
                <a:solidFill>
                  <a:srgbClr val="353946"/>
                </a:solidFill>
                <a:latin typeface="方正综艺_GBK" panose="03000509000000000000" pitchFamily="65" charset="-122"/>
                <a:ea typeface="方正综艺_GBK" panose="03000509000000000000" pitchFamily="65" charset="-122"/>
              </a:rPr>
              <a:t>七、总结</a:t>
            </a:r>
          </a:p>
        </p:txBody>
      </p:sp>
      <p:sp>
        <p:nvSpPr>
          <p:cNvPr id="2" name="文本框 1">
            <a:extLst>
              <a:ext uri="{FF2B5EF4-FFF2-40B4-BE49-F238E27FC236}">
                <a16:creationId xmlns:a16="http://schemas.microsoft.com/office/drawing/2014/main" id="{096486AD-F13B-46C0-A3F0-5E5550723366}"/>
              </a:ext>
            </a:extLst>
          </p:cNvPr>
          <p:cNvSpPr txBox="1"/>
          <p:nvPr/>
        </p:nvSpPr>
        <p:spPr>
          <a:xfrm>
            <a:off x="1277869" y="1132093"/>
            <a:ext cx="877163" cy="923330"/>
          </a:xfrm>
          <a:prstGeom prst="rect">
            <a:avLst/>
          </a:prstGeom>
          <a:noFill/>
        </p:spPr>
        <p:txBody>
          <a:bodyPr wrap="none" rtlCol="0">
            <a:spAutoFit/>
          </a:bodyPr>
          <a:lstStyle/>
          <a:p>
            <a:r>
              <a:rPr lang="zh-CN" altLang="en-US" sz="5400" dirty="0">
                <a:solidFill>
                  <a:srgbClr val="FF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15" name="文本框 14">
            <a:extLst>
              <a:ext uri="{FF2B5EF4-FFF2-40B4-BE49-F238E27FC236}">
                <a16:creationId xmlns:a16="http://schemas.microsoft.com/office/drawing/2014/main" id="{8CF46989-63E0-495B-8160-2C78C042A9F5}"/>
              </a:ext>
            </a:extLst>
          </p:cNvPr>
          <p:cNvSpPr txBox="1"/>
          <p:nvPr/>
        </p:nvSpPr>
        <p:spPr>
          <a:xfrm rot="10800000">
            <a:off x="10036968" y="5034427"/>
            <a:ext cx="877163" cy="923330"/>
          </a:xfrm>
          <a:prstGeom prst="rect">
            <a:avLst/>
          </a:prstGeom>
          <a:noFill/>
        </p:spPr>
        <p:txBody>
          <a:bodyPr wrap="none" rtlCol="0">
            <a:spAutoFit/>
          </a:bodyPr>
          <a:lstStyle/>
          <a:p>
            <a:r>
              <a:rPr lang="zh-CN" altLang="en-US" sz="5400" dirty="0">
                <a:solidFill>
                  <a:srgbClr val="FF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17" name="文本框 16">
            <a:extLst>
              <a:ext uri="{FF2B5EF4-FFF2-40B4-BE49-F238E27FC236}">
                <a16:creationId xmlns:a16="http://schemas.microsoft.com/office/drawing/2014/main" id="{BA6757D6-9CC3-4884-9AD0-CED9EB998040}"/>
              </a:ext>
            </a:extLst>
          </p:cNvPr>
          <p:cNvSpPr txBox="1"/>
          <p:nvPr/>
        </p:nvSpPr>
        <p:spPr>
          <a:xfrm rot="10800000" flipV="1">
            <a:off x="2155032" y="1747746"/>
            <a:ext cx="7954962" cy="3751091"/>
          </a:xfrm>
          <a:prstGeom prst="rect">
            <a:avLst/>
          </a:prstGeom>
          <a:noFill/>
        </p:spPr>
        <p:txBody>
          <a:bodyPr wrap="square" rtlCol="0">
            <a:spAutoFit/>
          </a:bodyPr>
          <a:lstStyle/>
          <a:p>
            <a:pPr algn="ctr">
              <a:lnSpc>
                <a:spcPct val="150000"/>
              </a:lnSpc>
            </a:pPr>
            <a:r>
              <a:rPr lang="zh-CN" altLang="en-US" sz="1600" dirty="0">
                <a:solidFill>
                  <a:srgbClr val="35394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通过这次毕业设计，我们能够更加清楚地认识到数控机床的相关加工技术，同时能够了解到零件的具体加工过程。相信，这次毕业设计能够让我们学习到很多专业的知识，帮助我们走向工作岗位。</a:t>
            </a:r>
          </a:p>
          <a:p>
            <a:pPr algn="ctr">
              <a:lnSpc>
                <a:spcPct val="150000"/>
              </a:lnSpc>
            </a:pPr>
            <a:r>
              <a:rPr lang="zh-CN" altLang="en-US" sz="1600" dirty="0">
                <a:solidFill>
                  <a:srgbClr val="35394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数控技术广泛应用能够给整个机械行业和制造行业带来全新的生产方式，起到了颠覆性的作用，能够弥补传统机械制造业当中出现的不足和缺陷。同时数控技术的发展大大提升了现阶段制造业当中的制造效率，为我国机械制造领域的发展做出了突出贡献。在大学这最后一个学期里，我度过了一个充实而愉快的时光。</a:t>
            </a:r>
          </a:p>
          <a:p>
            <a:pPr algn="ctr">
              <a:lnSpc>
                <a:spcPct val="150000"/>
              </a:lnSpc>
            </a:pPr>
            <a:r>
              <a:rPr lang="zh-CN" altLang="en-US" sz="1600" dirty="0">
                <a:solidFill>
                  <a:srgbClr val="35394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我通过这次毕业设计对数控加工技术的应用有了更加深刻的了解，同时弥补了我在平时学习当中不懂的地方，我对数控机床应用加工技术，有了更加清晰的认识和把握，相信以后碰到数控技术难题，我也能够更好的解决。</a:t>
            </a:r>
          </a:p>
        </p:txBody>
      </p:sp>
    </p:spTree>
    <p:extLst>
      <p:ext uri="{BB962C8B-B14F-4D97-AF65-F5344CB8AC3E}">
        <p14:creationId xmlns:p14="http://schemas.microsoft.com/office/powerpoint/2010/main" val="792454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53946"/>
        </a:solidFill>
        <a:effectLst/>
      </p:bgPr>
    </p:bg>
    <p:spTree>
      <p:nvGrpSpPr>
        <p:cNvPr id="1" name=""/>
        <p:cNvGrpSpPr/>
        <p:nvPr/>
      </p:nvGrpSpPr>
      <p:grpSpPr>
        <a:xfrm>
          <a:off x="0" y="0"/>
          <a:ext cx="0" cy="0"/>
          <a:chOff x="0" y="0"/>
          <a:chExt cx="0" cy="0"/>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58C0EFFC-22FC-4329-8AD4-4B36AD27F085}"/>
              </a:ext>
            </a:extLst>
          </p:cNvPr>
          <p:cNvPicPr>
            <a:picLocks noChangeAspect="1"/>
          </p:cNvPicPr>
          <p:nvPr/>
        </p:nvPicPr>
        <p:blipFill>
          <a:blip r:embed="rId2" cstate="print">
            <a:extLst>
              <a:ext uri="{28A0092B-C50C-407E-A947-70E740481C1C}">
                <a14:useLocalDpi xmlns:a14="http://schemas.microsoft.com/office/drawing/2010/main" val="0"/>
              </a:ext>
            </a:extLst>
          </a:blip>
          <a:srcRect t="15000" b="11431"/>
          <a:stretch>
            <a:fillRect/>
          </a:stretch>
        </p:blipFill>
        <p:spPr>
          <a:xfrm>
            <a:off x="-67008" y="434976"/>
            <a:ext cx="12196032" cy="5981700"/>
          </a:xfrm>
          <a:custGeom>
            <a:avLst/>
            <a:gdLst>
              <a:gd name="connsiteX0" fmla="*/ 6339840 w 12196032"/>
              <a:gd name="connsiteY0" fmla="*/ 0 h 5981700"/>
              <a:gd name="connsiteX1" fmla="*/ 11671625 w 12196032"/>
              <a:gd name="connsiteY1" fmla="*/ 510790 h 5981700"/>
              <a:gd name="connsiteX2" fmla="*/ 12196032 w 12196032"/>
              <a:gd name="connsiteY2" fmla="*/ 633779 h 5981700"/>
              <a:gd name="connsiteX3" fmla="*/ 12196032 w 12196032"/>
              <a:gd name="connsiteY3" fmla="*/ 5347921 h 5981700"/>
              <a:gd name="connsiteX4" fmla="*/ 11671625 w 12196032"/>
              <a:gd name="connsiteY4" fmla="*/ 5470910 h 5981700"/>
              <a:gd name="connsiteX5" fmla="*/ 6339840 w 12196032"/>
              <a:gd name="connsiteY5" fmla="*/ 5981700 h 5981700"/>
              <a:gd name="connsiteX6" fmla="*/ 273926 w 12196032"/>
              <a:gd name="connsiteY6" fmla="*/ 5298736 h 5981700"/>
              <a:gd name="connsiteX7" fmla="*/ 0 w 12196032"/>
              <a:gd name="connsiteY7" fmla="*/ 5220654 h 5981700"/>
              <a:gd name="connsiteX8" fmla="*/ 0 w 12196032"/>
              <a:gd name="connsiteY8" fmla="*/ 761047 h 5981700"/>
              <a:gd name="connsiteX9" fmla="*/ 273926 w 12196032"/>
              <a:gd name="connsiteY9" fmla="*/ 682965 h 5981700"/>
              <a:gd name="connsiteX10" fmla="*/ 6339840 w 12196032"/>
              <a:gd name="connsiteY10" fmla="*/ 0 h 598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6032" h="5981700">
                <a:moveTo>
                  <a:pt x="6339840" y="0"/>
                </a:moveTo>
                <a:cubicBezTo>
                  <a:pt x="8314854" y="0"/>
                  <a:pt x="10149636" y="188304"/>
                  <a:pt x="11671625" y="510790"/>
                </a:cubicBezTo>
                <a:lnTo>
                  <a:pt x="12196032" y="633779"/>
                </a:lnTo>
                <a:lnTo>
                  <a:pt x="12196032" y="5347921"/>
                </a:lnTo>
                <a:lnTo>
                  <a:pt x="11671625" y="5470910"/>
                </a:lnTo>
                <a:cubicBezTo>
                  <a:pt x="10149636" y="5793397"/>
                  <a:pt x="8314854" y="5981700"/>
                  <a:pt x="6339840" y="5981700"/>
                </a:cubicBezTo>
                <a:cubicBezTo>
                  <a:pt x="4035658" y="5981700"/>
                  <a:pt x="1922346" y="5725398"/>
                  <a:pt x="273926" y="5298736"/>
                </a:cubicBezTo>
                <a:lnTo>
                  <a:pt x="0" y="5220654"/>
                </a:lnTo>
                <a:lnTo>
                  <a:pt x="0" y="761047"/>
                </a:lnTo>
                <a:lnTo>
                  <a:pt x="273926" y="682965"/>
                </a:lnTo>
                <a:cubicBezTo>
                  <a:pt x="1922346" y="256303"/>
                  <a:pt x="4035658" y="0"/>
                  <a:pt x="6339840" y="0"/>
                </a:cubicBezTo>
                <a:close/>
              </a:path>
            </a:pathLst>
          </a:custGeom>
        </p:spPr>
      </p:pic>
      <p:sp>
        <p:nvSpPr>
          <p:cNvPr id="6" name="椭圆 5"/>
          <p:cNvSpPr/>
          <p:nvPr/>
        </p:nvSpPr>
        <p:spPr>
          <a:xfrm>
            <a:off x="-3352800" y="447674"/>
            <a:ext cx="19072416" cy="5981700"/>
          </a:xfrm>
          <a:prstGeom prst="ellipse">
            <a:avLst/>
          </a:prstGeom>
          <a:solidFill>
            <a:srgbClr val="F5F5F5">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2409825" y="2547216"/>
            <a:ext cx="7410450" cy="707886"/>
          </a:xfrm>
          <a:prstGeom prst="rect">
            <a:avLst/>
          </a:prstGeom>
          <a:noFill/>
        </p:spPr>
        <p:txBody>
          <a:bodyPr wrap="square" rtlCol="0">
            <a:spAutoFit/>
          </a:bodyPr>
          <a:lstStyle/>
          <a:p>
            <a:pPr algn="ctr"/>
            <a:r>
              <a:rPr lang="zh-CN" altLang="en-US" sz="4000" dirty="0">
                <a:solidFill>
                  <a:srgbClr val="353946"/>
                </a:solidFill>
                <a:latin typeface="方正综艺_GBK" panose="03000509000000000000" pitchFamily="65" charset="-122"/>
                <a:ea typeface="方正综艺_GBK" panose="03000509000000000000" pitchFamily="65" charset="-122"/>
              </a:rPr>
              <a:t>感谢您的观看</a:t>
            </a:r>
          </a:p>
        </p:txBody>
      </p:sp>
      <p:cxnSp>
        <p:nvCxnSpPr>
          <p:cNvPr id="10" name="直接连接符 9"/>
          <p:cNvCxnSpPr/>
          <p:nvPr/>
        </p:nvCxnSpPr>
        <p:spPr>
          <a:xfrm>
            <a:off x="3702050" y="3359459"/>
            <a:ext cx="4826000" cy="0"/>
          </a:xfrm>
          <a:prstGeom prst="line">
            <a:avLst/>
          </a:prstGeom>
          <a:ln w="15875">
            <a:solidFill>
              <a:schemeClr val="tx1">
                <a:lumMod val="65000"/>
                <a:lumOff val="35000"/>
                <a:alpha val="61000"/>
              </a:schemeClr>
            </a:solidFill>
          </a:ln>
        </p:spPr>
        <p:style>
          <a:lnRef idx="1">
            <a:schemeClr val="accent1"/>
          </a:lnRef>
          <a:fillRef idx="0">
            <a:schemeClr val="accent1"/>
          </a:fillRef>
          <a:effectRef idx="0">
            <a:schemeClr val="accent1"/>
          </a:effectRef>
          <a:fontRef idx="minor">
            <a:schemeClr val="tx1"/>
          </a:fontRef>
        </p:style>
      </p:cxnSp>
      <p:sp>
        <p:nvSpPr>
          <p:cNvPr id="11" name="TextBox 25"/>
          <p:cNvSpPr txBox="1"/>
          <p:nvPr/>
        </p:nvSpPr>
        <p:spPr>
          <a:xfrm>
            <a:off x="2083843" y="3365812"/>
            <a:ext cx="8024313" cy="332976"/>
          </a:xfrm>
          <a:prstGeom prst="rect">
            <a:avLst/>
          </a:prstGeom>
          <a:noFill/>
        </p:spPr>
        <p:txBody>
          <a:bodyPr wrap="square" rtlCol="0">
            <a:spAutoFit/>
          </a:bodyPr>
          <a:lstStyle/>
          <a:p>
            <a:pPr algn="ctr" defTabSz="914217">
              <a:lnSpc>
                <a:spcPct val="150000"/>
              </a:lnSpc>
            </a:pPr>
            <a:r>
              <a:rPr lang="en-US" sz="1200" dirty="0">
                <a:solidFill>
                  <a:srgbClr val="737572"/>
                </a:solidFill>
                <a:latin typeface="Agency FB" panose="020B0503020202020204" pitchFamily="34" charset="0"/>
                <a:cs typeface="+mn-ea"/>
                <a:sym typeface="+mn-lt"/>
              </a:rPr>
              <a:t>T</a:t>
            </a:r>
            <a:r>
              <a:rPr lang="en-US" altLang="zh-CN" sz="1200" dirty="0">
                <a:solidFill>
                  <a:srgbClr val="737572"/>
                </a:solidFill>
                <a:latin typeface="Agency FB" panose="020B0503020202020204" pitchFamily="34" charset="0"/>
                <a:cs typeface="+mn-ea"/>
                <a:sym typeface="+mn-lt"/>
              </a:rPr>
              <a:t>hanks</a:t>
            </a:r>
            <a:endParaRPr lang="en-US" sz="1200" dirty="0">
              <a:solidFill>
                <a:srgbClr val="737572"/>
              </a:solidFill>
              <a:latin typeface="Agency FB" panose="020B0503020202020204" pitchFamily="34" charset="0"/>
              <a:cs typeface="+mn-ea"/>
              <a:sym typeface="+mn-lt"/>
            </a:endParaRPr>
          </a:p>
        </p:txBody>
      </p:sp>
      <p:grpSp>
        <p:nvGrpSpPr>
          <p:cNvPr id="15" name="组合 14"/>
          <p:cNvGrpSpPr/>
          <p:nvPr/>
        </p:nvGrpSpPr>
        <p:grpSpPr>
          <a:xfrm>
            <a:off x="3384877" y="3956262"/>
            <a:ext cx="5434945" cy="400686"/>
            <a:chOff x="4546600" y="3620517"/>
            <a:chExt cx="2612355" cy="315221"/>
          </a:xfrm>
        </p:grpSpPr>
        <p:sp>
          <p:nvSpPr>
            <p:cNvPr id="12" name="圆角矩形 11"/>
            <p:cNvSpPr/>
            <p:nvPr/>
          </p:nvSpPr>
          <p:spPr>
            <a:xfrm>
              <a:off x="4546600" y="3653878"/>
              <a:ext cx="878840" cy="281860"/>
            </a:xfrm>
            <a:prstGeom prst="roundRect">
              <a:avLst>
                <a:gd name="adj" fmla="val 42791"/>
              </a:avLst>
            </a:prstGeom>
            <a:solidFill>
              <a:srgbClr val="D5475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latin typeface="方正综艺_GBK" panose="03000509000000000000" pitchFamily="65" charset="-122"/>
                  <a:ea typeface="方正综艺_GBK" panose="03000509000000000000" pitchFamily="65" charset="-122"/>
                </a:rPr>
                <a:t>姓名：朱万明</a:t>
              </a:r>
            </a:p>
          </p:txBody>
        </p:sp>
        <p:sp>
          <p:nvSpPr>
            <p:cNvPr id="13" name="圆角矩形 12"/>
            <p:cNvSpPr/>
            <p:nvPr/>
          </p:nvSpPr>
          <p:spPr>
            <a:xfrm>
              <a:off x="6280115" y="3620517"/>
              <a:ext cx="878840" cy="281860"/>
            </a:xfrm>
            <a:prstGeom prst="roundRect">
              <a:avLst>
                <a:gd name="adj" fmla="val 42791"/>
              </a:avLst>
            </a:prstGeom>
            <a:noFill/>
            <a:ln>
              <a:solidFill>
                <a:srgbClr val="D5475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D54753"/>
                  </a:solidFill>
                  <a:latin typeface="方正综艺_GBK" panose="03000509000000000000" pitchFamily="65" charset="-122"/>
                  <a:ea typeface="方正综艺_GBK" panose="03000509000000000000" pitchFamily="65" charset="-122"/>
                </a:rPr>
                <a:t>指导老师：高星 </a:t>
              </a:r>
            </a:p>
          </p:txBody>
        </p:sp>
      </p:grpSp>
      <p:pic>
        <p:nvPicPr>
          <p:cNvPr id="3" name="图片 2">
            <a:extLst>
              <a:ext uri="{FF2B5EF4-FFF2-40B4-BE49-F238E27FC236}">
                <a16:creationId xmlns:a16="http://schemas.microsoft.com/office/drawing/2014/main" id="{F37E787E-C2B3-484F-8E0D-14DD447B9A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8416" y="938909"/>
            <a:ext cx="1669984" cy="1669984"/>
          </a:xfrm>
          <a:prstGeom prst="rect">
            <a:avLst/>
          </a:prstGeom>
        </p:spPr>
      </p:pic>
    </p:spTree>
    <p:extLst>
      <p:ext uri="{BB962C8B-B14F-4D97-AF65-F5344CB8AC3E}">
        <p14:creationId xmlns:p14="http://schemas.microsoft.com/office/powerpoint/2010/main" val="3718549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58C0EFFC-22FC-4329-8AD4-4B36AD27F085}"/>
              </a:ext>
            </a:extLst>
          </p:cNvPr>
          <p:cNvPicPr>
            <a:picLocks noChangeAspect="1"/>
          </p:cNvPicPr>
          <p:nvPr/>
        </p:nvPicPr>
        <p:blipFill>
          <a:blip r:embed="rId2" cstate="print">
            <a:extLst>
              <a:ext uri="{28A0092B-C50C-407E-A947-70E740481C1C}">
                <a14:useLocalDpi xmlns:a14="http://schemas.microsoft.com/office/drawing/2010/main" val="0"/>
              </a:ext>
            </a:extLst>
          </a:blip>
          <a:srcRect t="15000" b="11431"/>
          <a:stretch>
            <a:fillRect/>
          </a:stretch>
        </p:blipFill>
        <p:spPr>
          <a:xfrm>
            <a:off x="-67008" y="434976"/>
            <a:ext cx="12196032" cy="5981700"/>
          </a:xfrm>
          <a:custGeom>
            <a:avLst/>
            <a:gdLst>
              <a:gd name="connsiteX0" fmla="*/ 6339840 w 12196032"/>
              <a:gd name="connsiteY0" fmla="*/ 0 h 5981700"/>
              <a:gd name="connsiteX1" fmla="*/ 11671625 w 12196032"/>
              <a:gd name="connsiteY1" fmla="*/ 510790 h 5981700"/>
              <a:gd name="connsiteX2" fmla="*/ 12196032 w 12196032"/>
              <a:gd name="connsiteY2" fmla="*/ 633779 h 5981700"/>
              <a:gd name="connsiteX3" fmla="*/ 12196032 w 12196032"/>
              <a:gd name="connsiteY3" fmla="*/ 5347921 h 5981700"/>
              <a:gd name="connsiteX4" fmla="*/ 11671625 w 12196032"/>
              <a:gd name="connsiteY4" fmla="*/ 5470910 h 5981700"/>
              <a:gd name="connsiteX5" fmla="*/ 6339840 w 12196032"/>
              <a:gd name="connsiteY5" fmla="*/ 5981700 h 5981700"/>
              <a:gd name="connsiteX6" fmla="*/ 273926 w 12196032"/>
              <a:gd name="connsiteY6" fmla="*/ 5298736 h 5981700"/>
              <a:gd name="connsiteX7" fmla="*/ 0 w 12196032"/>
              <a:gd name="connsiteY7" fmla="*/ 5220654 h 5981700"/>
              <a:gd name="connsiteX8" fmla="*/ 0 w 12196032"/>
              <a:gd name="connsiteY8" fmla="*/ 761047 h 5981700"/>
              <a:gd name="connsiteX9" fmla="*/ 273926 w 12196032"/>
              <a:gd name="connsiteY9" fmla="*/ 682965 h 5981700"/>
              <a:gd name="connsiteX10" fmla="*/ 6339840 w 12196032"/>
              <a:gd name="connsiteY10" fmla="*/ 0 h 598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6032" h="5981700">
                <a:moveTo>
                  <a:pt x="6339840" y="0"/>
                </a:moveTo>
                <a:cubicBezTo>
                  <a:pt x="8314854" y="0"/>
                  <a:pt x="10149636" y="188304"/>
                  <a:pt x="11671625" y="510790"/>
                </a:cubicBezTo>
                <a:lnTo>
                  <a:pt x="12196032" y="633779"/>
                </a:lnTo>
                <a:lnTo>
                  <a:pt x="12196032" y="5347921"/>
                </a:lnTo>
                <a:lnTo>
                  <a:pt x="11671625" y="5470910"/>
                </a:lnTo>
                <a:cubicBezTo>
                  <a:pt x="10149636" y="5793397"/>
                  <a:pt x="8314854" y="5981700"/>
                  <a:pt x="6339840" y="5981700"/>
                </a:cubicBezTo>
                <a:cubicBezTo>
                  <a:pt x="4035658" y="5981700"/>
                  <a:pt x="1922346" y="5725398"/>
                  <a:pt x="273926" y="5298736"/>
                </a:cubicBezTo>
                <a:lnTo>
                  <a:pt x="0" y="5220654"/>
                </a:lnTo>
                <a:lnTo>
                  <a:pt x="0" y="761047"/>
                </a:lnTo>
                <a:lnTo>
                  <a:pt x="273926" y="682965"/>
                </a:lnTo>
                <a:cubicBezTo>
                  <a:pt x="1922346" y="256303"/>
                  <a:pt x="4035658" y="0"/>
                  <a:pt x="6339840" y="0"/>
                </a:cubicBezTo>
                <a:close/>
              </a:path>
            </a:pathLst>
          </a:custGeom>
        </p:spPr>
      </p:pic>
      <p:sp>
        <p:nvSpPr>
          <p:cNvPr id="6" name="椭圆 5"/>
          <p:cNvSpPr/>
          <p:nvPr/>
        </p:nvSpPr>
        <p:spPr>
          <a:xfrm>
            <a:off x="-3352800" y="447674"/>
            <a:ext cx="19072416" cy="5981700"/>
          </a:xfrm>
          <a:prstGeom prst="ellipse">
            <a:avLst/>
          </a:prstGeom>
          <a:solidFill>
            <a:srgbClr val="F5F5F5">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5">
            <a:extLst>
              <a:ext uri="{FF2B5EF4-FFF2-40B4-BE49-F238E27FC236}">
                <a16:creationId xmlns:a16="http://schemas.microsoft.com/office/drawing/2014/main" id="{A15F98F2-6342-4D0B-88C6-ACD8B2EB6E01}"/>
              </a:ext>
            </a:extLst>
          </p:cNvPr>
          <p:cNvSpPr txBox="1">
            <a:spLocks noChangeArrowheads="1"/>
          </p:cNvSpPr>
          <p:nvPr/>
        </p:nvSpPr>
        <p:spPr bwMode="auto">
          <a:xfrm>
            <a:off x="1507715" y="3507961"/>
            <a:ext cx="23615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914377" fontAlgn="base">
              <a:spcBef>
                <a:spcPct val="0"/>
              </a:spcBef>
              <a:spcAft>
                <a:spcPct val="0"/>
              </a:spcAft>
              <a:defRPr/>
            </a:pPr>
            <a:r>
              <a:rPr lang="en-US" altLang="zh-CN" sz="4800" b="1" dirty="0">
                <a:solidFill>
                  <a:srgbClr val="D54753"/>
                </a:solidFill>
                <a:latin typeface="Agency FB" panose="020B0503020202020204" pitchFamily="34" charset="0"/>
                <a:ea typeface="等线" panose="02010600030101010101" pitchFamily="2" charset="-122"/>
              </a:rPr>
              <a:t>CONTENTS</a:t>
            </a:r>
            <a:endParaRPr lang="zh-CN" altLang="en-US" sz="4800" b="1" dirty="0">
              <a:solidFill>
                <a:srgbClr val="D54753"/>
              </a:solidFill>
              <a:latin typeface="Agency FB" panose="020B0503020202020204" pitchFamily="34" charset="0"/>
              <a:ea typeface="等线" panose="02010600030101010101" pitchFamily="2" charset="-122"/>
            </a:endParaRPr>
          </a:p>
        </p:txBody>
      </p:sp>
      <p:sp>
        <p:nvSpPr>
          <p:cNvPr id="18" name="文本框 6">
            <a:extLst>
              <a:ext uri="{FF2B5EF4-FFF2-40B4-BE49-F238E27FC236}">
                <a16:creationId xmlns:a16="http://schemas.microsoft.com/office/drawing/2014/main" id="{F9CEFF81-1793-46A4-9BAE-C42BB065099A}"/>
              </a:ext>
            </a:extLst>
          </p:cNvPr>
          <p:cNvSpPr txBox="1">
            <a:spLocks noChangeArrowheads="1"/>
          </p:cNvSpPr>
          <p:nvPr/>
        </p:nvSpPr>
        <p:spPr bwMode="auto">
          <a:xfrm>
            <a:off x="6983601" y="1255939"/>
            <a:ext cx="111280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2133" dirty="0">
                <a:solidFill>
                  <a:schemeClr val="tx1">
                    <a:lumMod val="65000"/>
                    <a:lumOff val="35000"/>
                  </a:schemeClr>
                </a:solidFill>
                <a:latin typeface="方正综艺_GBK" panose="03000509000000000000" pitchFamily="65" charset="-122"/>
                <a:ea typeface="方正综艺_GBK" panose="03000509000000000000" pitchFamily="65" charset="-122"/>
              </a:rPr>
              <a:t>01.</a:t>
            </a:r>
            <a:r>
              <a:rPr lang="zh-CN" altLang="en-US" sz="2133" dirty="0">
                <a:solidFill>
                  <a:schemeClr val="tx1">
                    <a:lumMod val="65000"/>
                    <a:lumOff val="35000"/>
                  </a:schemeClr>
                </a:solidFill>
                <a:latin typeface="方正综艺_GBK" panose="03000509000000000000" pitchFamily="65" charset="-122"/>
                <a:ea typeface="方正综艺_GBK" panose="03000509000000000000" pitchFamily="65" charset="-122"/>
              </a:rPr>
              <a:t>序言</a:t>
            </a:r>
          </a:p>
        </p:txBody>
      </p:sp>
      <p:sp>
        <p:nvSpPr>
          <p:cNvPr id="19" name="文本框 12">
            <a:extLst>
              <a:ext uri="{FF2B5EF4-FFF2-40B4-BE49-F238E27FC236}">
                <a16:creationId xmlns:a16="http://schemas.microsoft.com/office/drawing/2014/main" id="{AEF165ED-E251-4E8B-8984-D60822296271}"/>
              </a:ext>
            </a:extLst>
          </p:cNvPr>
          <p:cNvSpPr txBox="1">
            <a:spLocks noChangeArrowheads="1"/>
          </p:cNvSpPr>
          <p:nvPr/>
        </p:nvSpPr>
        <p:spPr bwMode="auto">
          <a:xfrm>
            <a:off x="6983601" y="1985843"/>
            <a:ext cx="1935145" cy="42056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2133" dirty="0">
                <a:solidFill>
                  <a:schemeClr val="tx1">
                    <a:lumMod val="65000"/>
                    <a:lumOff val="35000"/>
                  </a:schemeClr>
                </a:solidFill>
                <a:latin typeface="方正综艺_GBK" panose="03000509000000000000" pitchFamily="65" charset="-122"/>
                <a:ea typeface="方正综艺_GBK" panose="03000509000000000000" pitchFamily="65" charset="-122"/>
              </a:rPr>
              <a:t>02.</a:t>
            </a:r>
            <a:r>
              <a:rPr lang="zh-CN" altLang="en-US" sz="2133" dirty="0">
                <a:solidFill>
                  <a:schemeClr val="tx1">
                    <a:lumMod val="65000"/>
                    <a:lumOff val="35000"/>
                  </a:schemeClr>
                </a:solidFill>
                <a:latin typeface="方正综艺_GBK" panose="03000509000000000000" pitchFamily="65" charset="-122"/>
                <a:ea typeface="方正综艺_GBK" panose="03000509000000000000" pitchFamily="65" charset="-122"/>
              </a:rPr>
              <a:t>零件的建模</a:t>
            </a:r>
          </a:p>
        </p:txBody>
      </p:sp>
      <p:sp>
        <p:nvSpPr>
          <p:cNvPr id="20" name="文本框 14">
            <a:extLst>
              <a:ext uri="{FF2B5EF4-FFF2-40B4-BE49-F238E27FC236}">
                <a16:creationId xmlns:a16="http://schemas.microsoft.com/office/drawing/2014/main" id="{37905D9E-BC51-4BBB-A6FD-17E07E1AEE4F}"/>
              </a:ext>
            </a:extLst>
          </p:cNvPr>
          <p:cNvSpPr txBox="1">
            <a:spLocks noChangeArrowheads="1"/>
          </p:cNvSpPr>
          <p:nvPr/>
        </p:nvSpPr>
        <p:spPr bwMode="auto">
          <a:xfrm>
            <a:off x="6983601" y="2715747"/>
            <a:ext cx="1935145" cy="42056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2133" dirty="0">
                <a:solidFill>
                  <a:schemeClr val="tx1">
                    <a:lumMod val="65000"/>
                    <a:lumOff val="35000"/>
                  </a:schemeClr>
                </a:solidFill>
                <a:latin typeface="方正综艺_GBK" panose="03000509000000000000" pitchFamily="65" charset="-122"/>
                <a:ea typeface="方正综艺_GBK" panose="03000509000000000000" pitchFamily="65" charset="-122"/>
              </a:rPr>
              <a:t>03.</a:t>
            </a:r>
            <a:r>
              <a:rPr lang="zh-CN" altLang="en-US" sz="2133" dirty="0">
                <a:solidFill>
                  <a:schemeClr val="tx1">
                    <a:lumMod val="65000"/>
                    <a:lumOff val="35000"/>
                  </a:schemeClr>
                </a:solidFill>
                <a:latin typeface="方正综艺_GBK" panose="03000509000000000000" pitchFamily="65" charset="-122"/>
                <a:ea typeface="方正综艺_GBK" panose="03000509000000000000" pitchFamily="65" charset="-122"/>
              </a:rPr>
              <a:t>工序的分析</a:t>
            </a:r>
          </a:p>
        </p:txBody>
      </p:sp>
      <p:sp>
        <p:nvSpPr>
          <p:cNvPr id="21" name="文本框 14">
            <a:extLst>
              <a:ext uri="{FF2B5EF4-FFF2-40B4-BE49-F238E27FC236}">
                <a16:creationId xmlns:a16="http://schemas.microsoft.com/office/drawing/2014/main" id="{979B7A6E-5006-4043-9ABC-48F9314D70A4}"/>
              </a:ext>
            </a:extLst>
          </p:cNvPr>
          <p:cNvSpPr txBox="1">
            <a:spLocks noChangeArrowheads="1"/>
          </p:cNvSpPr>
          <p:nvPr/>
        </p:nvSpPr>
        <p:spPr bwMode="auto">
          <a:xfrm>
            <a:off x="6983601" y="3445651"/>
            <a:ext cx="2832827" cy="42056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2133" dirty="0">
                <a:solidFill>
                  <a:schemeClr val="tx1">
                    <a:lumMod val="65000"/>
                    <a:lumOff val="35000"/>
                  </a:schemeClr>
                </a:solidFill>
                <a:latin typeface="方正综艺_GBK" panose="03000509000000000000" pitchFamily="65" charset="-122"/>
                <a:ea typeface="方正综艺_GBK" panose="03000509000000000000" pitchFamily="65" charset="-122"/>
              </a:rPr>
              <a:t>04.</a:t>
            </a:r>
            <a:r>
              <a:rPr lang="zh-CN" altLang="en-US" sz="2133" dirty="0">
                <a:solidFill>
                  <a:schemeClr val="tx1">
                    <a:lumMod val="65000"/>
                    <a:lumOff val="35000"/>
                  </a:schemeClr>
                </a:solidFill>
                <a:latin typeface="方正综艺_GBK" panose="03000509000000000000" pitchFamily="65" charset="-122"/>
                <a:ea typeface="方正综艺_GBK" panose="03000509000000000000" pitchFamily="65" charset="-122"/>
              </a:rPr>
              <a:t> 多面体程序的编制</a:t>
            </a:r>
          </a:p>
        </p:txBody>
      </p:sp>
      <p:sp>
        <p:nvSpPr>
          <p:cNvPr id="22" name="文本框 21">
            <a:extLst>
              <a:ext uri="{FF2B5EF4-FFF2-40B4-BE49-F238E27FC236}">
                <a16:creationId xmlns:a16="http://schemas.microsoft.com/office/drawing/2014/main" id="{E4C44224-4985-4DB6-837F-781BDA352C7F}"/>
              </a:ext>
            </a:extLst>
          </p:cNvPr>
          <p:cNvSpPr txBox="1"/>
          <p:nvPr/>
        </p:nvSpPr>
        <p:spPr>
          <a:xfrm>
            <a:off x="-426849" y="1849530"/>
            <a:ext cx="7410450" cy="1938992"/>
          </a:xfrm>
          <a:prstGeom prst="rect">
            <a:avLst/>
          </a:prstGeom>
          <a:noFill/>
        </p:spPr>
        <p:txBody>
          <a:bodyPr wrap="square" rtlCol="0">
            <a:spAutoFit/>
          </a:bodyPr>
          <a:lstStyle/>
          <a:p>
            <a:pPr algn="ctr"/>
            <a:r>
              <a:rPr lang="zh-CN" altLang="en-US" sz="6000" dirty="0">
                <a:solidFill>
                  <a:srgbClr val="353946"/>
                </a:solidFill>
                <a:latin typeface="方正综艺_GBK" panose="03000509000000000000" pitchFamily="65" charset="-122"/>
                <a:ea typeface="方正综艺_GBK" panose="03000509000000000000" pitchFamily="65" charset="-122"/>
              </a:rPr>
              <a:t>目 </a:t>
            </a:r>
            <a:endParaRPr lang="en-US" altLang="zh-CN" sz="6000" dirty="0">
              <a:solidFill>
                <a:srgbClr val="353946"/>
              </a:solidFill>
              <a:latin typeface="方正综艺_GBK" panose="03000509000000000000" pitchFamily="65" charset="-122"/>
              <a:ea typeface="方正综艺_GBK" panose="03000509000000000000" pitchFamily="65" charset="-122"/>
            </a:endParaRPr>
          </a:p>
          <a:p>
            <a:pPr algn="ctr"/>
            <a:r>
              <a:rPr lang="en-US" altLang="zh-CN" sz="6000" dirty="0">
                <a:solidFill>
                  <a:srgbClr val="353946"/>
                </a:solidFill>
                <a:latin typeface="方正综艺_GBK" panose="03000509000000000000" pitchFamily="65" charset="-122"/>
                <a:ea typeface="方正综艺_GBK" panose="03000509000000000000" pitchFamily="65" charset="-122"/>
              </a:rPr>
              <a:t>      </a:t>
            </a:r>
            <a:r>
              <a:rPr lang="zh-CN" altLang="en-US" sz="6000" dirty="0">
                <a:solidFill>
                  <a:srgbClr val="353946"/>
                </a:solidFill>
                <a:latin typeface="方正综艺_GBK" panose="03000509000000000000" pitchFamily="65" charset="-122"/>
                <a:ea typeface="方正综艺_GBK" panose="03000509000000000000" pitchFamily="65" charset="-122"/>
              </a:rPr>
              <a:t>录</a:t>
            </a:r>
          </a:p>
        </p:txBody>
      </p:sp>
      <p:cxnSp>
        <p:nvCxnSpPr>
          <p:cNvPr id="23" name="直接连接符 22">
            <a:extLst>
              <a:ext uri="{FF2B5EF4-FFF2-40B4-BE49-F238E27FC236}">
                <a16:creationId xmlns:a16="http://schemas.microsoft.com/office/drawing/2014/main" id="{61CEFE0D-8CFB-4EB3-BC88-CC56DA3CB124}"/>
              </a:ext>
            </a:extLst>
          </p:cNvPr>
          <p:cNvCxnSpPr/>
          <p:nvPr/>
        </p:nvCxnSpPr>
        <p:spPr>
          <a:xfrm>
            <a:off x="1507715" y="4338958"/>
            <a:ext cx="4826000" cy="0"/>
          </a:xfrm>
          <a:prstGeom prst="line">
            <a:avLst/>
          </a:prstGeom>
          <a:ln w="15875">
            <a:solidFill>
              <a:schemeClr val="tx1">
                <a:lumMod val="65000"/>
                <a:lumOff val="35000"/>
                <a:alpha val="61000"/>
              </a:schemeClr>
            </a:solidFill>
          </a:ln>
        </p:spPr>
        <p:style>
          <a:lnRef idx="1">
            <a:schemeClr val="accent1"/>
          </a:lnRef>
          <a:fillRef idx="0">
            <a:schemeClr val="accent1"/>
          </a:fillRef>
          <a:effectRef idx="0">
            <a:schemeClr val="accent1"/>
          </a:effectRef>
          <a:fontRef idx="minor">
            <a:schemeClr val="tx1"/>
          </a:fontRef>
        </p:style>
      </p:cxnSp>
      <p:sp>
        <p:nvSpPr>
          <p:cNvPr id="24" name="文本框 14">
            <a:extLst>
              <a:ext uri="{FF2B5EF4-FFF2-40B4-BE49-F238E27FC236}">
                <a16:creationId xmlns:a16="http://schemas.microsoft.com/office/drawing/2014/main" id="{4C0ADF4B-5B73-438E-BD49-9BE997D0435F}"/>
              </a:ext>
            </a:extLst>
          </p:cNvPr>
          <p:cNvSpPr txBox="1">
            <a:spLocks noChangeArrowheads="1"/>
          </p:cNvSpPr>
          <p:nvPr/>
        </p:nvSpPr>
        <p:spPr bwMode="auto">
          <a:xfrm>
            <a:off x="6983601" y="4175555"/>
            <a:ext cx="2630848" cy="42056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2133" dirty="0">
                <a:solidFill>
                  <a:schemeClr val="tx1">
                    <a:lumMod val="65000"/>
                    <a:lumOff val="35000"/>
                  </a:schemeClr>
                </a:solidFill>
                <a:latin typeface="方正综艺_GBK" panose="03000509000000000000" pitchFamily="65" charset="-122"/>
                <a:ea typeface="方正综艺_GBK" panose="03000509000000000000" pitchFamily="65" charset="-122"/>
              </a:rPr>
              <a:t>05. </a:t>
            </a:r>
            <a:r>
              <a:rPr lang="en-US" altLang="zh-CN" sz="2133" dirty="0" err="1">
                <a:solidFill>
                  <a:schemeClr val="tx1">
                    <a:lumMod val="65000"/>
                    <a:lumOff val="35000"/>
                  </a:schemeClr>
                </a:solidFill>
                <a:latin typeface="方正综艺_GBK" panose="03000509000000000000" pitchFamily="65" charset="-122"/>
                <a:ea typeface="方正综艺_GBK" panose="03000509000000000000" pitchFamily="65" charset="-122"/>
              </a:rPr>
              <a:t>vericut</a:t>
            </a:r>
            <a:r>
              <a:rPr lang="zh-CN" altLang="en-US" sz="2133" dirty="0">
                <a:solidFill>
                  <a:schemeClr val="tx1">
                    <a:lumMod val="65000"/>
                    <a:lumOff val="35000"/>
                  </a:schemeClr>
                </a:solidFill>
                <a:latin typeface="方正综艺_GBK" panose="03000509000000000000" pitchFamily="65" charset="-122"/>
                <a:ea typeface="方正综艺_GBK" panose="03000509000000000000" pitchFamily="65" charset="-122"/>
              </a:rPr>
              <a:t>加工仿真</a:t>
            </a:r>
          </a:p>
        </p:txBody>
      </p:sp>
      <p:sp>
        <p:nvSpPr>
          <p:cNvPr id="25" name="文本框 14">
            <a:extLst>
              <a:ext uri="{FF2B5EF4-FFF2-40B4-BE49-F238E27FC236}">
                <a16:creationId xmlns:a16="http://schemas.microsoft.com/office/drawing/2014/main" id="{1F0BB384-D40E-46C4-8082-4979C04C0198}"/>
              </a:ext>
            </a:extLst>
          </p:cNvPr>
          <p:cNvSpPr txBox="1">
            <a:spLocks noChangeArrowheads="1"/>
          </p:cNvSpPr>
          <p:nvPr/>
        </p:nvSpPr>
        <p:spPr bwMode="auto">
          <a:xfrm>
            <a:off x="6983601" y="4905461"/>
            <a:ext cx="2483372" cy="42056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2133" dirty="0">
                <a:solidFill>
                  <a:schemeClr val="tx1">
                    <a:lumMod val="65000"/>
                    <a:lumOff val="35000"/>
                  </a:schemeClr>
                </a:solidFill>
                <a:latin typeface="方正综艺_GBK" panose="03000509000000000000" pitchFamily="65" charset="-122"/>
                <a:ea typeface="方正综艺_GBK" panose="03000509000000000000" pitchFamily="65" charset="-122"/>
              </a:rPr>
              <a:t>06.</a:t>
            </a:r>
            <a:r>
              <a:rPr lang="zh-CN" altLang="en-US" sz="2133" dirty="0">
                <a:solidFill>
                  <a:schemeClr val="tx1">
                    <a:lumMod val="65000"/>
                    <a:lumOff val="35000"/>
                  </a:schemeClr>
                </a:solidFill>
                <a:latin typeface="方正综艺_GBK" panose="03000509000000000000" pitchFamily="65" charset="-122"/>
                <a:ea typeface="方正综艺_GBK" panose="03000509000000000000" pitchFamily="65" charset="-122"/>
              </a:rPr>
              <a:t>零件的实际加工</a:t>
            </a:r>
          </a:p>
        </p:txBody>
      </p:sp>
    </p:spTree>
    <p:extLst>
      <p:ext uri="{BB962C8B-B14F-4D97-AF65-F5344CB8AC3E}">
        <p14:creationId xmlns:p14="http://schemas.microsoft.com/office/powerpoint/2010/main" val="2545941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58C0EFFC-22FC-4329-8AD4-4B36AD27F085}"/>
              </a:ext>
            </a:extLst>
          </p:cNvPr>
          <p:cNvPicPr>
            <a:picLocks noChangeAspect="1"/>
          </p:cNvPicPr>
          <p:nvPr/>
        </p:nvPicPr>
        <p:blipFill>
          <a:blip r:embed="rId2" cstate="print">
            <a:extLst>
              <a:ext uri="{28A0092B-C50C-407E-A947-70E740481C1C}">
                <a14:useLocalDpi xmlns:a14="http://schemas.microsoft.com/office/drawing/2010/main" val="0"/>
              </a:ext>
            </a:extLst>
          </a:blip>
          <a:srcRect t="15000" b="11431"/>
          <a:stretch>
            <a:fillRect/>
          </a:stretch>
        </p:blipFill>
        <p:spPr>
          <a:xfrm>
            <a:off x="-67008" y="434976"/>
            <a:ext cx="12196032" cy="5981700"/>
          </a:xfrm>
          <a:custGeom>
            <a:avLst/>
            <a:gdLst>
              <a:gd name="connsiteX0" fmla="*/ 6339840 w 12196032"/>
              <a:gd name="connsiteY0" fmla="*/ 0 h 5981700"/>
              <a:gd name="connsiteX1" fmla="*/ 11671625 w 12196032"/>
              <a:gd name="connsiteY1" fmla="*/ 510790 h 5981700"/>
              <a:gd name="connsiteX2" fmla="*/ 12196032 w 12196032"/>
              <a:gd name="connsiteY2" fmla="*/ 633779 h 5981700"/>
              <a:gd name="connsiteX3" fmla="*/ 12196032 w 12196032"/>
              <a:gd name="connsiteY3" fmla="*/ 5347921 h 5981700"/>
              <a:gd name="connsiteX4" fmla="*/ 11671625 w 12196032"/>
              <a:gd name="connsiteY4" fmla="*/ 5470910 h 5981700"/>
              <a:gd name="connsiteX5" fmla="*/ 6339840 w 12196032"/>
              <a:gd name="connsiteY5" fmla="*/ 5981700 h 5981700"/>
              <a:gd name="connsiteX6" fmla="*/ 273926 w 12196032"/>
              <a:gd name="connsiteY6" fmla="*/ 5298736 h 5981700"/>
              <a:gd name="connsiteX7" fmla="*/ 0 w 12196032"/>
              <a:gd name="connsiteY7" fmla="*/ 5220654 h 5981700"/>
              <a:gd name="connsiteX8" fmla="*/ 0 w 12196032"/>
              <a:gd name="connsiteY8" fmla="*/ 761047 h 5981700"/>
              <a:gd name="connsiteX9" fmla="*/ 273926 w 12196032"/>
              <a:gd name="connsiteY9" fmla="*/ 682965 h 5981700"/>
              <a:gd name="connsiteX10" fmla="*/ 6339840 w 12196032"/>
              <a:gd name="connsiteY10" fmla="*/ 0 h 598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6032" h="5981700">
                <a:moveTo>
                  <a:pt x="6339840" y="0"/>
                </a:moveTo>
                <a:cubicBezTo>
                  <a:pt x="8314854" y="0"/>
                  <a:pt x="10149636" y="188304"/>
                  <a:pt x="11671625" y="510790"/>
                </a:cubicBezTo>
                <a:lnTo>
                  <a:pt x="12196032" y="633779"/>
                </a:lnTo>
                <a:lnTo>
                  <a:pt x="12196032" y="5347921"/>
                </a:lnTo>
                <a:lnTo>
                  <a:pt x="11671625" y="5470910"/>
                </a:lnTo>
                <a:cubicBezTo>
                  <a:pt x="10149636" y="5793397"/>
                  <a:pt x="8314854" y="5981700"/>
                  <a:pt x="6339840" y="5981700"/>
                </a:cubicBezTo>
                <a:cubicBezTo>
                  <a:pt x="4035658" y="5981700"/>
                  <a:pt x="1922346" y="5725398"/>
                  <a:pt x="273926" y="5298736"/>
                </a:cubicBezTo>
                <a:lnTo>
                  <a:pt x="0" y="5220654"/>
                </a:lnTo>
                <a:lnTo>
                  <a:pt x="0" y="761047"/>
                </a:lnTo>
                <a:lnTo>
                  <a:pt x="273926" y="682965"/>
                </a:lnTo>
                <a:cubicBezTo>
                  <a:pt x="1922346" y="256303"/>
                  <a:pt x="4035658" y="0"/>
                  <a:pt x="6339840" y="0"/>
                </a:cubicBezTo>
                <a:close/>
              </a:path>
            </a:pathLst>
          </a:custGeom>
        </p:spPr>
      </p:pic>
      <p:sp>
        <p:nvSpPr>
          <p:cNvPr id="6" name="椭圆 5"/>
          <p:cNvSpPr/>
          <p:nvPr/>
        </p:nvSpPr>
        <p:spPr>
          <a:xfrm>
            <a:off x="-3352800" y="447674"/>
            <a:ext cx="19072416" cy="5981700"/>
          </a:xfrm>
          <a:prstGeom prst="ellipse">
            <a:avLst/>
          </a:prstGeom>
          <a:solidFill>
            <a:srgbClr val="F5F5F5">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5">
            <a:extLst>
              <a:ext uri="{FF2B5EF4-FFF2-40B4-BE49-F238E27FC236}">
                <a16:creationId xmlns:a16="http://schemas.microsoft.com/office/drawing/2014/main" id="{A15F98F2-6342-4D0B-88C6-ACD8B2EB6E01}"/>
              </a:ext>
            </a:extLst>
          </p:cNvPr>
          <p:cNvSpPr txBox="1">
            <a:spLocks noChangeArrowheads="1"/>
          </p:cNvSpPr>
          <p:nvPr/>
        </p:nvSpPr>
        <p:spPr bwMode="auto">
          <a:xfrm>
            <a:off x="5443461" y="1295773"/>
            <a:ext cx="14798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914377" fontAlgn="base">
              <a:spcBef>
                <a:spcPct val="0"/>
              </a:spcBef>
              <a:spcAft>
                <a:spcPct val="0"/>
              </a:spcAft>
              <a:defRPr/>
            </a:pPr>
            <a:r>
              <a:rPr lang="en-US" altLang="zh-CN" sz="1800" b="1" spc="600" dirty="0">
                <a:solidFill>
                  <a:srgbClr val="D54753"/>
                </a:solidFill>
                <a:latin typeface="Agency FB" panose="020B0503020202020204" pitchFamily="34" charset="0"/>
                <a:ea typeface="等线" panose="02010600030101010101" pitchFamily="2" charset="-122"/>
              </a:rPr>
              <a:t>Summary</a:t>
            </a:r>
            <a:endParaRPr lang="zh-CN" altLang="en-US" sz="1800" b="1" spc="600" dirty="0">
              <a:solidFill>
                <a:srgbClr val="D54753"/>
              </a:solidFill>
              <a:latin typeface="Agency FB" panose="020B0503020202020204" pitchFamily="34" charset="0"/>
              <a:ea typeface="等线" panose="02010600030101010101" pitchFamily="2" charset="-122"/>
            </a:endParaRPr>
          </a:p>
        </p:txBody>
      </p:sp>
      <p:sp>
        <p:nvSpPr>
          <p:cNvPr id="22" name="文本框 21">
            <a:extLst>
              <a:ext uri="{FF2B5EF4-FFF2-40B4-BE49-F238E27FC236}">
                <a16:creationId xmlns:a16="http://schemas.microsoft.com/office/drawing/2014/main" id="{E4C44224-4985-4DB6-837F-781BDA352C7F}"/>
              </a:ext>
            </a:extLst>
          </p:cNvPr>
          <p:cNvSpPr txBox="1"/>
          <p:nvPr/>
        </p:nvSpPr>
        <p:spPr>
          <a:xfrm>
            <a:off x="2427288" y="608774"/>
            <a:ext cx="7410450" cy="830997"/>
          </a:xfrm>
          <a:prstGeom prst="rect">
            <a:avLst/>
          </a:prstGeom>
          <a:noFill/>
        </p:spPr>
        <p:txBody>
          <a:bodyPr wrap="square" rtlCol="0">
            <a:spAutoFit/>
          </a:bodyPr>
          <a:lstStyle/>
          <a:p>
            <a:pPr algn="ctr"/>
            <a:r>
              <a:rPr lang="zh-CN" altLang="en-US" sz="4800" dirty="0">
                <a:solidFill>
                  <a:srgbClr val="353946"/>
                </a:solidFill>
                <a:latin typeface="方正综艺_GBK" panose="03000509000000000000" pitchFamily="65" charset="-122"/>
                <a:ea typeface="方正综艺_GBK" panose="03000509000000000000" pitchFamily="65" charset="-122"/>
              </a:rPr>
              <a:t>摘要</a:t>
            </a:r>
          </a:p>
        </p:txBody>
      </p:sp>
      <p:sp>
        <p:nvSpPr>
          <p:cNvPr id="2" name="文本框 1">
            <a:extLst>
              <a:ext uri="{FF2B5EF4-FFF2-40B4-BE49-F238E27FC236}">
                <a16:creationId xmlns:a16="http://schemas.microsoft.com/office/drawing/2014/main" id="{096486AD-F13B-46C0-A3F0-5E5550723366}"/>
              </a:ext>
            </a:extLst>
          </p:cNvPr>
          <p:cNvSpPr txBox="1"/>
          <p:nvPr/>
        </p:nvSpPr>
        <p:spPr>
          <a:xfrm>
            <a:off x="1150075" y="1924050"/>
            <a:ext cx="877163" cy="923330"/>
          </a:xfrm>
          <a:prstGeom prst="rect">
            <a:avLst/>
          </a:prstGeom>
          <a:noFill/>
        </p:spPr>
        <p:txBody>
          <a:bodyPr wrap="none" rtlCol="0">
            <a:spAutoFit/>
          </a:bodyPr>
          <a:lstStyle/>
          <a:p>
            <a:r>
              <a:rPr lang="zh-CN" altLang="en-US" sz="5400" dirty="0">
                <a:solidFill>
                  <a:srgbClr val="FF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15" name="文本框 14">
            <a:extLst>
              <a:ext uri="{FF2B5EF4-FFF2-40B4-BE49-F238E27FC236}">
                <a16:creationId xmlns:a16="http://schemas.microsoft.com/office/drawing/2014/main" id="{8CF46989-63E0-495B-8160-2C78C042A9F5}"/>
              </a:ext>
            </a:extLst>
          </p:cNvPr>
          <p:cNvSpPr txBox="1"/>
          <p:nvPr/>
        </p:nvSpPr>
        <p:spPr>
          <a:xfrm rot="10800000">
            <a:off x="10134600" y="4452269"/>
            <a:ext cx="877163" cy="923330"/>
          </a:xfrm>
          <a:prstGeom prst="rect">
            <a:avLst/>
          </a:prstGeom>
          <a:noFill/>
        </p:spPr>
        <p:txBody>
          <a:bodyPr wrap="none" rtlCol="0">
            <a:spAutoFit/>
          </a:bodyPr>
          <a:lstStyle/>
          <a:p>
            <a:r>
              <a:rPr lang="zh-CN" altLang="en-US" sz="5400" dirty="0">
                <a:solidFill>
                  <a:srgbClr val="FF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p>
        </p:txBody>
      </p:sp>
      <p:sp>
        <p:nvSpPr>
          <p:cNvPr id="17" name="文本框 16">
            <a:extLst>
              <a:ext uri="{FF2B5EF4-FFF2-40B4-BE49-F238E27FC236}">
                <a16:creationId xmlns:a16="http://schemas.microsoft.com/office/drawing/2014/main" id="{BA6757D6-9CC3-4884-9AD0-CED9EB998040}"/>
              </a:ext>
            </a:extLst>
          </p:cNvPr>
          <p:cNvSpPr txBox="1"/>
          <p:nvPr/>
        </p:nvSpPr>
        <p:spPr>
          <a:xfrm rot="10800000" flipV="1">
            <a:off x="2179638" y="2209184"/>
            <a:ext cx="7954962" cy="3012428"/>
          </a:xfrm>
          <a:prstGeom prst="rect">
            <a:avLst/>
          </a:prstGeom>
          <a:noFill/>
        </p:spPr>
        <p:txBody>
          <a:bodyPr wrap="square" rtlCol="0">
            <a:spAutoFit/>
          </a:bodyPr>
          <a:lstStyle/>
          <a:p>
            <a:pPr algn="ctr">
              <a:lnSpc>
                <a:spcPct val="150000"/>
              </a:lnSpc>
            </a:pPr>
            <a:r>
              <a:rPr lang="zh-CN" altLang="en-US" sz="1600" dirty="0">
                <a:solidFill>
                  <a:srgbClr val="35394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数控机床是一种自动化加工设备，能够提前设定好加工程序，然后按照加工程序进行自动化加工。同时数控机床加工质量受到很多种因素的影响，比如机床本身的加工精度以及加工程序的合理规范性。现在多少虽然数控机床不需要人工进行操作就可以完成他的工作，但是仍然需要相关的技术操作人员进行程序的控制。需要专业的操作人员提前给数控机床设定好具体的加工程序，并且规定好运行的加工步骤才能够让数控机床进行数控加工工作。也就是说，如果没有操作人员，其实数控机床还是没有办法进行工作的。这就是说操作人员的综合素质和专业能力，也是决定数控机床工作效率和整个加工企业的生产效率的重要因素。</a:t>
            </a:r>
          </a:p>
        </p:txBody>
      </p:sp>
    </p:spTree>
    <p:extLst>
      <p:ext uri="{BB962C8B-B14F-4D97-AF65-F5344CB8AC3E}">
        <p14:creationId xmlns:p14="http://schemas.microsoft.com/office/powerpoint/2010/main" val="305146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53946"/>
        </a:solidFill>
        <a:effectLst/>
      </p:bgPr>
    </p:bg>
    <p:spTree>
      <p:nvGrpSpPr>
        <p:cNvPr id="1" name=""/>
        <p:cNvGrpSpPr/>
        <p:nvPr/>
      </p:nvGrpSpPr>
      <p:grpSpPr>
        <a:xfrm>
          <a:off x="0" y="0"/>
          <a:ext cx="0" cy="0"/>
          <a:chOff x="0" y="0"/>
          <a:chExt cx="0" cy="0"/>
        </a:xfrm>
      </p:grpSpPr>
      <p:grpSp>
        <p:nvGrpSpPr>
          <p:cNvPr id="2" name="组合 1"/>
          <p:cNvGrpSpPr/>
          <p:nvPr/>
        </p:nvGrpSpPr>
        <p:grpSpPr>
          <a:xfrm>
            <a:off x="-10528300" y="139699"/>
            <a:ext cx="33271017" cy="6584951"/>
            <a:chOff x="-3505200" y="139699"/>
            <a:chExt cx="19224816" cy="6584951"/>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3352800" y="266700"/>
              <a:ext cx="19072416" cy="634365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9" name="文本框 38">
            <a:extLst>
              <a:ext uri="{FF2B5EF4-FFF2-40B4-BE49-F238E27FC236}">
                <a16:creationId xmlns:a16="http://schemas.microsoft.com/office/drawing/2014/main" id="{227444E7-D92E-4A5D-813F-9CE6C4C1761D}"/>
              </a:ext>
            </a:extLst>
          </p:cNvPr>
          <p:cNvSpPr txBox="1"/>
          <p:nvPr/>
        </p:nvSpPr>
        <p:spPr>
          <a:xfrm>
            <a:off x="4778376" y="597288"/>
            <a:ext cx="2708274" cy="830997"/>
          </a:xfrm>
          <a:prstGeom prst="rect">
            <a:avLst/>
          </a:prstGeom>
          <a:noFill/>
        </p:spPr>
        <p:txBody>
          <a:bodyPr wrap="square" rtlCol="0">
            <a:spAutoFit/>
          </a:bodyPr>
          <a:lstStyle/>
          <a:p>
            <a:pPr algn="ctr"/>
            <a:r>
              <a:rPr lang="zh-CN" altLang="en-US" sz="4800" dirty="0">
                <a:solidFill>
                  <a:srgbClr val="353946"/>
                </a:solidFill>
                <a:latin typeface="方正综艺_GBK" panose="03000509000000000000" pitchFamily="65" charset="-122"/>
                <a:ea typeface="方正综艺_GBK" panose="03000509000000000000" pitchFamily="65" charset="-122"/>
              </a:rPr>
              <a:t>一、序言</a:t>
            </a:r>
          </a:p>
        </p:txBody>
      </p:sp>
      <p:sp>
        <p:nvSpPr>
          <p:cNvPr id="41" name="文本框 40">
            <a:extLst>
              <a:ext uri="{FF2B5EF4-FFF2-40B4-BE49-F238E27FC236}">
                <a16:creationId xmlns:a16="http://schemas.microsoft.com/office/drawing/2014/main" id="{29975333-F8AD-4EB9-A1FA-D5153D29AE83}"/>
              </a:ext>
            </a:extLst>
          </p:cNvPr>
          <p:cNvSpPr txBox="1"/>
          <p:nvPr/>
        </p:nvSpPr>
        <p:spPr>
          <a:xfrm>
            <a:off x="282576" y="1612255"/>
            <a:ext cx="2708274" cy="461665"/>
          </a:xfrm>
          <a:prstGeom prst="rect">
            <a:avLst/>
          </a:prstGeom>
          <a:noFill/>
        </p:spPr>
        <p:txBody>
          <a:bodyPr wrap="square" rtlCol="0">
            <a:spAutoFit/>
          </a:bodyPr>
          <a:lstStyle/>
          <a:p>
            <a:pPr algn="ctr"/>
            <a:r>
              <a:rPr lang="en-US" altLang="zh-CN" sz="2400" dirty="0">
                <a:solidFill>
                  <a:srgbClr val="D54753"/>
                </a:solidFill>
                <a:latin typeface="方正综艺_GBK" panose="03000509000000000000" pitchFamily="65" charset="-122"/>
                <a:ea typeface="方正综艺_GBK" panose="03000509000000000000" pitchFamily="65" charset="-122"/>
              </a:rPr>
              <a:t>1.1 </a:t>
            </a:r>
            <a:r>
              <a:rPr lang="zh-CN" altLang="en-US" sz="2400" dirty="0">
                <a:solidFill>
                  <a:srgbClr val="D54753"/>
                </a:solidFill>
                <a:latin typeface="方正综艺_GBK" panose="03000509000000000000" pitchFamily="65" charset="-122"/>
                <a:ea typeface="方正综艺_GBK" panose="03000509000000000000" pitchFamily="65" charset="-122"/>
              </a:rPr>
              <a:t>研究背景</a:t>
            </a:r>
          </a:p>
        </p:txBody>
      </p:sp>
      <p:sp>
        <p:nvSpPr>
          <p:cNvPr id="42" name="文本框 41">
            <a:extLst>
              <a:ext uri="{FF2B5EF4-FFF2-40B4-BE49-F238E27FC236}">
                <a16:creationId xmlns:a16="http://schemas.microsoft.com/office/drawing/2014/main" id="{4CA7CB1F-0CB5-4940-8C40-9B0F974885E0}"/>
              </a:ext>
            </a:extLst>
          </p:cNvPr>
          <p:cNvSpPr txBox="1"/>
          <p:nvPr/>
        </p:nvSpPr>
        <p:spPr>
          <a:xfrm>
            <a:off x="8296482" y="3832896"/>
            <a:ext cx="3381168" cy="461665"/>
          </a:xfrm>
          <a:prstGeom prst="rect">
            <a:avLst/>
          </a:prstGeom>
          <a:noFill/>
        </p:spPr>
        <p:txBody>
          <a:bodyPr wrap="square" rtlCol="0">
            <a:spAutoFit/>
          </a:bodyPr>
          <a:lstStyle/>
          <a:p>
            <a:pPr algn="ctr"/>
            <a:r>
              <a:rPr lang="en-US" altLang="zh-CN" sz="2400" dirty="0">
                <a:solidFill>
                  <a:srgbClr val="D54753"/>
                </a:solidFill>
                <a:latin typeface="方正综艺_GBK" panose="03000509000000000000" pitchFamily="65" charset="-122"/>
                <a:ea typeface="方正综艺_GBK" panose="03000509000000000000" pitchFamily="65" charset="-122"/>
              </a:rPr>
              <a:t>1.2</a:t>
            </a:r>
            <a:r>
              <a:rPr lang="zh-CN" altLang="en-US" sz="2400" dirty="0">
                <a:solidFill>
                  <a:srgbClr val="D54753"/>
                </a:solidFill>
                <a:latin typeface="方正综艺_GBK" panose="03000509000000000000" pitchFamily="65" charset="-122"/>
                <a:ea typeface="方正综艺_GBK" panose="03000509000000000000" pitchFamily="65" charset="-122"/>
              </a:rPr>
              <a:t>数控发展现状及趋势</a:t>
            </a:r>
          </a:p>
        </p:txBody>
      </p:sp>
      <p:cxnSp>
        <p:nvCxnSpPr>
          <p:cNvPr id="8" name="直接连接符 7">
            <a:extLst>
              <a:ext uri="{FF2B5EF4-FFF2-40B4-BE49-F238E27FC236}">
                <a16:creationId xmlns:a16="http://schemas.microsoft.com/office/drawing/2014/main" id="{DB0FFF49-B302-4AD2-980A-8D911FE59E62}"/>
              </a:ext>
            </a:extLst>
          </p:cNvPr>
          <p:cNvCxnSpPr/>
          <p:nvPr/>
        </p:nvCxnSpPr>
        <p:spPr>
          <a:xfrm>
            <a:off x="733425" y="3419475"/>
            <a:ext cx="1072515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3" name="Shape 2645">
            <a:extLst>
              <a:ext uri="{FF2B5EF4-FFF2-40B4-BE49-F238E27FC236}">
                <a16:creationId xmlns:a16="http://schemas.microsoft.com/office/drawing/2014/main" id="{F9404E89-E30E-4C2C-8A5B-D7580A3960C4}"/>
              </a:ext>
            </a:extLst>
          </p:cNvPr>
          <p:cNvSpPr/>
          <p:nvPr/>
        </p:nvSpPr>
        <p:spPr>
          <a:xfrm>
            <a:off x="339971" y="1650355"/>
            <a:ext cx="393454" cy="286149"/>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D54753"/>
          </a:solidFill>
          <a:ln w="12700">
            <a:miter lim="400000"/>
          </a:ln>
        </p:spPr>
        <p:txBody>
          <a:bodyPr lIns="19045" tIns="19045" rIns="19045" bIns="19045" anchor="ctr"/>
          <a:lstStyle/>
          <a:p>
            <a:pPr defTabSz="2285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D54753"/>
              </a:solidFill>
              <a:effectLst>
                <a:outerShdw blurRad="38100" dist="12700" dir="5400000" rotWithShape="0">
                  <a:srgbClr val="000000">
                    <a:alpha val="50000"/>
                  </a:srgbClr>
                </a:outerShdw>
              </a:effectLst>
              <a:latin typeface="Agency FB" panose="020B0503020202020204" pitchFamily="34" charset="0"/>
              <a:ea typeface="Gill Sans"/>
              <a:cs typeface="+mn-ea"/>
              <a:sym typeface="+mn-lt"/>
            </a:endParaRPr>
          </a:p>
        </p:txBody>
      </p:sp>
      <p:sp>
        <p:nvSpPr>
          <p:cNvPr id="44" name="Shape 2677">
            <a:extLst>
              <a:ext uri="{FF2B5EF4-FFF2-40B4-BE49-F238E27FC236}">
                <a16:creationId xmlns:a16="http://schemas.microsoft.com/office/drawing/2014/main" id="{4E6A10DC-9473-47E6-B49B-343D842C54D1}"/>
              </a:ext>
            </a:extLst>
          </p:cNvPr>
          <p:cNvSpPr/>
          <p:nvPr/>
        </p:nvSpPr>
        <p:spPr>
          <a:xfrm>
            <a:off x="7940272" y="3867132"/>
            <a:ext cx="357686" cy="393192"/>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0" y="5554"/>
                  <a:pt x="17660" y="5774"/>
                  <a:pt x="17660" y="6044"/>
                </a:cubicBezTo>
                <a:cubicBezTo>
                  <a:pt x="17660" y="6216"/>
                  <a:pt x="17763" y="6361"/>
                  <a:pt x="17910" y="6449"/>
                </a:cubicBezTo>
                <a:lnTo>
                  <a:pt x="17909" y="6451"/>
                </a:lnTo>
                <a:cubicBezTo>
                  <a:pt x="19460" y="7271"/>
                  <a:pt x="20520" y="8909"/>
                  <a:pt x="20520" y="10800"/>
                </a:cubicBezTo>
                <a:cubicBezTo>
                  <a:pt x="20520" y="12689"/>
                  <a:pt x="19463" y="14325"/>
                  <a:pt x="17915" y="15147"/>
                </a:cubicBezTo>
                <a:lnTo>
                  <a:pt x="17919" y="15152"/>
                </a:lnTo>
                <a:cubicBezTo>
                  <a:pt x="17771" y="15239"/>
                  <a:pt x="17668" y="15384"/>
                  <a:pt x="17668" y="15556"/>
                </a:cubicBezTo>
                <a:cubicBezTo>
                  <a:pt x="17668" y="15827"/>
                  <a:pt x="17910" y="16046"/>
                  <a:pt x="18208" y="16046"/>
                </a:cubicBezTo>
                <a:cubicBezTo>
                  <a:pt x="18306" y="16046"/>
                  <a:pt x="18393" y="16016"/>
                  <a:pt x="18473" y="15975"/>
                </a:cubicBezTo>
                <a:lnTo>
                  <a:pt x="18480" y="15985"/>
                </a:lnTo>
                <a:cubicBezTo>
                  <a:pt x="20338" y="14990"/>
                  <a:pt x="21600" y="13041"/>
                  <a:pt x="21600" y="10800"/>
                </a:cubicBezTo>
                <a:cubicBezTo>
                  <a:pt x="21600" y="8556"/>
                  <a:pt x="20334" y="6606"/>
                  <a:pt x="18472" y="5611"/>
                </a:cubicBezTo>
                <a:moveTo>
                  <a:pt x="11880" y="20121"/>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7"/>
                </a:lnTo>
                <a:cubicBezTo>
                  <a:pt x="11058" y="1042"/>
                  <a:pt x="11190" y="988"/>
                  <a:pt x="11337" y="988"/>
                </a:cubicBezTo>
                <a:cubicBezTo>
                  <a:pt x="11637" y="988"/>
                  <a:pt x="11880" y="1208"/>
                  <a:pt x="11880" y="1480"/>
                </a:cubicBezTo>
                <a:cubicBezTo>
                  <a:pt x="11880" y="1480"/>
                  <a:pt x="11880" y="20121"/>
                  <a:pt x="11880" y="20121"/>
                </a:cubicBezTo>
                <a:close/>
                <a:moveTo>
                  <a:pt x="9720" y="19448"/>
                </a:moveTo>
                <a:lnTo>
                  <a:pt x="4320" y="14979"/>
                </a:lnTo>
                <a:lnTo>
                  <a:pt x="4320" y="6607"/>
                </a:lnTo>
                <a:lnTo>
                  <a:pt x="4561" y="6407"/>
                </a:lnTo>
                <a:lnTo>
                  <a:pt x="4560" y="6406"/>
                </a:lnTo>
                <a:lnTo>
                  <a:pt x="9720" y="2147"/>
                </a:lnTo>
                <a:cubicBezTo>
                  <a:pt x="9720" y="2147"/>
                  <a:pt x="9720" y="19448"/>
                  <a:pt x="9720" y="19448"/>
                </a:cubicBezTo>
                <a:close/>
                <a:moveTo>
                  <a:pt x="3240" y="14649"/>
                </a:moveTo>
                <a:cubicBezTo>
                  <a:pt x="2008" y="14285"/>
                  <a:pt x="1080" y="12700"/>
                  <a:pt x="1080" y="10800"/>
                </a:cubicBezTo>
                <a:cubicBezTo>
                  <a:pt x="1080" y="8900"/>
                  <a:pt x="2008" y="7316"/>
                  <a:pt x="3240" y="6952"/>
                </a:cubicBezTo>
                <a:cubicBezTo>
                  <a:pt x="3240" y="6952"/>
                  <a:pt x="3240" y="14649"/>
                  <a:pt x="3240" y="14649"/>
                </a:cubicBezTo>
                <a:close/>
                <a:moveTo>
                  <a:pt x="12966" y="1472"/>
                </a:moveTo>
                <a:cubicBezTo>
                  <a:pt x="12966" y="659"/>
                  <a:pt x="12238" y="0"/>
                  <a:pt x="11339" y="0"/>
                </a:cubicBezTo>
                <a:cubicBezTo>
                  <a:pt x="10879" y="0"/>
                  <a:pt x="10466" y="175"/>
                  <a:pt x="10170" y="451"/>
                </a:cubicBezTo>
                <a:lnTo>
                  <a:pt x="3565" y="5905"/>
                </a:lnTo>
                <a:cubicBezTo>
                  <a:pt x="1578" y="6051"/>
                  <a:pt x="0" y="8183"/>
                  <a:pt x="0" y="10800"/>
                </a:cubicBezTo>
                <a:cubicBezTo>
                  <a:pt x="0" y="13426"/>
                  <a:pt x="1588" y="15564"/>
                  <a:pt x="3585" y="15697"/>
                </a:cubicBezTo>
                <a:lnTo>
                  <a:pt x="10170" y="21148"/>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0"/>
                  <a:pt x="12966" y="1472"/>
                </a:cubicBezTo>
              </a:path>
            </a:pathLst>
          </a:custGeom>
          <a:solidFill>
            <a:srgbClr val="D54753"/>
          </a:solidFill>
          <a:ln w="12700">
            <a:miter lim="400000"/>
          </a:ln>
        </p:spPr>
        <p:txBody>
          <a:bodyPr lIns="19045" tIns="19045" rIns="19045" bIns="19045" anchor="ctr"/>
          <a:lstStyle/>
          <a:p>
            <a:pPr defTabSz="2285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Agency FB" panose="020B0503020202020204" pitchFamily="34" charset="0"/>
              <a:ea typeface="Gill Sans"/>
              <a:cs typeface="+mn-ea"/>
              <a:sym typeface="+mn-lt"/>
            </a:endParaRPr>
          </a:p>
        </p:txBody>
      </p:sp>
      <p:sp>
        <p:nvSpPr>
          <p:cNvPr id="45" name="文本框 44">
            <a:extLst>
              <a:ext uri="{FF2B5EF4-FFF2-40B4-BE49-F238E27FC236}">
                <a16:creationId xmlns:a16="http://schemas.microsoft.com/office/drawing/2014/main" id="{38CF665B-5F68-463D-A6EF-CC16891E0E1D}"/>
              </a:ext>
            </a:extLst>
          </p:cNvPr>
          <p:cNvSpPr txBox="1"/>
          <p:nvPr/>
        </p:nvSpPr>
        <p:spPr>
          <a:xfrm rot="10800000" flipV="1">
            <a:off x="503220" y="4678116"/>
            <a:ext cx="11174429" cy="796436"/>
          </a:xfrm>
          <a:prstGeom prst="rect">
            <a:avLst/>
          </a:prstGeom>
          <a:noFill/>
        </p:spPr>
        <p:txBody>
          <a:bodyPr wrap="square" rtlCol="0">
            <a:spAutoFit/>
          </a:bodyPr>
          <a:lstStyle/>
          <a:p>
            <a:pPr algn="r">
              <a:lnSpc>
                <a:spcPct val="150000"/>
              </a:lnSpc>
            </a:pPr>
            <a:r>
              <a:rPr lang="zh-CN" altLang="en-US" sz="1600" dirty="0">
                <a:solidFill>
                  <a:srgbClr val="35394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现阶段我国数控技术发展已经取得了较大的进步。相比最开始数控技术引进我国时，现阶段的数控技术已经更加的成熟和完善。但是，我国数控机床制造和相关的理论技术仍然存在着一些问题和缺陷。</a:t>
            </a:r>
          </a:p>
        </p:txBody>
      </p:sp>
      <p:sp>
        <p:nvSpPr>
          <p:cNvPr id="46" name="文本框 45">
            <a:extLst>
              <a:ext uri="{FF2B5EF4-FFF2-40B4-BE49-F238E27FC236}">
                <a16:creationId xmlns:a16="http://schemas.microsoft.com/office/drawing/2014/main" id="{769EB5F0-DF3E-4144-8127-0317B16E470A}"/>
              </a:ext>
            </a:extLst>
          </p:cNvPr>
          <p:cNvSpPr txBox="1"/>
          <p:nvPr/>
        </p:nvSpPr>
        <p:spPr>
          <a:xfrm rot="10800000" flipV="1">
            <a:off x="503221" y="2239484"/>
            <a:ext cx="10944225" cy="796436"/>
          </a:xfrm>
          <a:prstGeom prst="rect">
            <a:avLst/>
          </a:prstGeom>
          <a:noFill/>
        </p:spPr>
        <p:txBody>
          <a:bodyPr wrap="square" rtlCol="0">
            <a:spAutoFit/>
          </a:bodyPr>
          <a:lstStyle/>
          <a:p>
            <a:pPr>
              <a:lnSpc>
                <a:spcPct val="150000"/>
              </a:lnSpc>
            </a:pPr>
            <a:r>
              <a:rPr lang="zh-CN" altLang="en-US" sz="1600" dirty="0">
                <a:solidFill>
                  <a:srgbClr val="353946"/>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随着经济的不断发展，我国的制造行业迎来了新的历史发展时期。大量的基础建造业都依靠制造业来提供大量的设备和产品。制造业已经成为了我国现阶段最重要的产业领域之一。</a:t>
            </a:r>
          </a:p>
        </p:txBody>
      </p:sp>
    </p:spTree>
    <p:extLst>
      <p:ext uri="{BB962C8B-B14F-4D97-AF65-F5344CB8AC3E}">
        <p14:creationId xmlns:p14="http://schemas.microsoft.com/office/powerpoint/2010/main" val="3816465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53946"/>
        </a:solidFill>
        <a:effectLst/>
      </p:bgPr>
    </p:bg>
    <p:spTree>
      <p:nvGrpSpPr>
        <p:cNvPr id="1" name=""/>
        <p:cNvGrpSpPr/>
        <p:nvPr/>
      </p:nvGrpSpPr>
      <p:grpSpPr>
        <a:xfrm>
          <a:off x="0" y="0"/>
          <a:ext cx="0" cy="0"/>
          <a:chOff x="0" y="0"/>
          <a:chExt cx="0" cy="0"/>
        </a:xfrm>
      </p:grpSpPr>
      <p:grpSp>
        <p:nvGrpSpPr>
          <p:cNvPr id="2" name="组合 1"/>
          <p:cNvGrpSpPr/>
          <p:nvPr/>
        </p:nvGrpSpPr>
        <p:grpSpPr>
          <a:xfrm>
            <a:off x="-10528300" y="139699"/>
            <a:ext cx="33271017" cy="6584951"/>
            <a:chOff x="-3505200" y="139699"/>
            <a:chExt cx="19224816" cy="6584951"/>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3352800" y="266700"/>
              <a:ext cx="19072416" cy="634365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39" name="文本框 38">
            <a:extLst>
              <a:ext uri="{FF2B5EF4-FFF2-40B4-BE49-F238E27FC236}">
                <a16:creationId xmlns:a16="http://schemas.microsoft.com/office/drawing/2014/main" id="{227444E7-D92E-4A5D-813F-9CE6C4C1761D}"/>
              </a:ext>
            </a:extLst>
          </p:cNvPr>
          <p:cNvSpPr txBox="1"/>
          <p:nvPr/>
        </p:nvSpPr>
        <p:spPr>
          <a:xfrm>
            <a:off x="3649809" y="356232"/>
            <a:ext cx="4814332" cy="830997"/>
          </a:xfrm>
          <a:prstGeom prst="rect">
            <a:avLst/>
          </a:prstGeom>
          <a:noFill/>
        </p:spPr>
        <p:txBody>
          <a:bodyPr wrap="square" rtlCol="0">
            <a:spAutoFit/>
          </a:bodyPr>
          <a:lstStyle/>
          <a:p>
            <a:pPr algn="ctr"/>
            <a:r>
              <a:rPr lang="zh-CN" altLang="en-US" sz="4800" dirty="0">
                <a:solidFill>
                  <a:srgbClr val="353946"/>
                </a:solidFill>
                <a:latin typeface="方正综艺_GBK" panose="03000509000000000000" pitchFamily="65" charset="-122"/>
                <a:ea typeface="方正综艺_GBK" panose="03000509000000000000" pitchFamily="65" charset="-122"/>
              </a:rPr>
              <a:t>二、零件的建模</a:t>
            </a:r>
          </a:p>
        </p:txBody>
      </p:sp>
      <p:pic>
        <p:nvPicPr>
          <p:cNvPr id="13" name="图片 12" descr="1">
            <a:extLst>
              <a:ext uri="{FF2B5EF4-FFF2-40B4-BE49-F238E27FC236}">
                <a16:creationId xmlns:a16="http://schemas.microsoft.com/office/drawing/2014/main" id="{FCEDDE34-4F55-46C4-ABAD-48D466755A32}"/>
              </a:ext>
            </a:extLst>
          </p:cNvPr>
          <p:cNvPicPr/>
          <p:nvPr/>
        </p:nvPicPr>
        <p:blipFill>
          <a:blip r:embed="rId2"/>
          <a:srcRect/>
          <a:stretch>
            <a:fillRect/>
          </a:stretch>
        </p:blipFill>
        <p:spPr>
          <a:xfrm>
            <a:off x="1147510" y="1922371"/>
            <a:ext cx="1089473" cy="1179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3" descr="2">
            <a:extLst>
              <a:ext uri="{FF2B5EF4-FFF2-40B4-BE49-F238E27FC236}">
                <a16:creationId xmlns:a16="http://schemas.microsoft.com/office/drawing/2014/main" id="{D5FB43CD-0013-49A8-8B76-597893AFE94D}"/>
              </a:ext>
            </a:extLst>
          </p:cNvPr>
          <p:cNvPicPr/>
          <p:nvPr/>
        </p:nvPicPr>
        <p:blipFill>
          <a:blip r:embed="rId3"/>
          <a:srcRect/>
          <a:stretch>
            <a:fillRect/>
          </a:stretch>
        </p:blipFill>
        <p:spPr>
          <a:xfrm>
            <a:off x="10017781" y="1922371"/>
            <a:ext cx="1450493" cy="12063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descr="3">
            <a:extLst>
              <a:ext uri="{FF2B5EF4-FFF2-40B4-BE49-F238E27FC236}">
                <a16:creationId xmlns:a16="http://schemas.microsoft.com/office/drawing/2014/main" id="{38795BB4-CCB3-4469-AB0F-D5F0B108F006}"/>
              </a:ext>
            </a:extLst>
          </p:cNvPr>
          <p:cNvPicPr/>
          <p:nvPr/>
        </p:nvPicPr>
        <p:blipFill>
          <a:blip r:embed="rId4"/>
          <a:srcRect/>
          <a:stretch>
            <a:fillRect/>
          </a:stretch>
        </p:blipFill>
        <p:spPr>
          <a:xfrm>
            <a:off x="9075680" y="5288722"/>
            <a:ext cx="1114173" cy="11914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图片 15" descr="4">
            <a:extLst>
              <a:ext uri="{FF2B5EF4-FFF2-40B4-BE49-F238E27FC236}">
                <a16:creationId xmlns:a16="http://schemas.microsoft.com/office/drawing/2014/main" id="{0DF25AC7-FA5F-4926-9778-DD1F8FF3C21B}"/>
              </a:ext>
            </a:extLst>
          </p:cNvPr>
          <p:cNvPicPr/>
          <p:nvPr/>
        </p:nvPicPr>
        <p:blipFill>
          <a:blip r:embed="rId5"/>
          <a:srcRect/>
          <a:stretch>
            <a:fillRect/>
          </a:stretch>
        </p:blipFill>
        <p:spPr>
          <a:xfrm>
            <a:off x="7807865" y="1953521"/>
            <a:ext cx="1464677" cy="1179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descr="5">
            <a:extLst>
              <a:ext uri="{FF2B5EF4-FFF2-40B4-BE49-F238E27FC236}">
                <a16:creationId xmlns:a16="http://schemas.microsoft.com/office/drawing/2014/main" id="{F6A0E4C1-5E78-4A8D-A5EF-322AA93F80B8}"/>
              </a:ext>
            </a:extLst>
          </p:cNvPr>
          <p:cNvPicPr/>
          <p:nvPr/>
        </p:nvPicPr>
        <p:blipFill>
          <a:blip r:embed="rId6"/>
          <a:srcRect/>
          <a:stretch>
            <a:fillRect/>
          </a:stretch>
        </p:blipFill>
        <p:spPr>
          <a:xfrm>
            <a:off x="6832061" y="5324721"/>
            <a:ext cx="1206369" cy="11554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descr="9">
            <a:extLst>
              <a:ext uri="{FF2B5EF4-FFF2-40B4-BE49-F238E27FC236}">
                <a16:creationId xmlns:a16="http://schemas.microsoft.com/office/drawing/2014/main" id="{A5BFB6FE-171E-44AF-9F6B-D5EB6A16CC17}"/>
              </a:ext>
            </a:extLst>
          </p:cNvPr>
          <p:cNvPicPr/>
          <p:nvPr/>
        </p:nvPicPr>
        <p:blipFill>
          <a:blip r:embed="rId7"/>
          <a:srcRect/>
          <a:stretch>
            <a:fillRect/>
          </a:stretch>
        </p:blipFill>
        <p:spPr>
          <a:xfrm>
            <a:off x="5346396" y="1970554"/>
            <a:ext cx="1847414" cy="1179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descr="10">
            <a:extLst>
              <a:ext uri="{FF2B5EF4-FFF2-40B4-BE49-F238E27FC236}">
                <a16:creationId xmlns:a16="http://schemas.microsoft.com/office/drawing/2014/main" id="{E5842487-D9B2-461B-A943-85A1ED84DFB3}"/>
              </a:ext>
            </a:extLst>
          </p:cNvPr>
          <p:cNvPicPr/>
          <p:nvPr/>
        </p:nvPicPr>
        <p:blipFill>
          <a:blip r:embed="rId7"/>
          <a:srcRect/>
          <a:stretch>
            <a:fillRect/>
          </a:stretch>
        </p:blipFill>
        <p:spPr>
          <a:xfrm>
            <a:off x="3100214" y="1973169"/>
            <a:ext cx="1696635" cy="1179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图片 19" descr="11">
            <a:extLst>
              <a:ext uri="{FF2B5EF4-FFF2-40B4-BE49-F238E27FC236}">
                <a16:creationId xmlns:a16="http://schemas.microsoft.com/office/drawing/2014/main" id="{6A101AE3-B52A-4967-BD37-941C2DB383FE}"/>
              </a:ext>
            </a:extLst>
          </p:cNvPr>
          <p:cNvPicPr/>
          <p:nvPr/>
        </p:nvPicPr>
        <p:blipFill>
          <a:blip r:embed="rId8"/>
          <a:srcRect/>
          <a:stretch>
            <a:fillRect/>
          </a:stretch>
        </p:blipFill>
        <p:spPr>
          <a:xfrm>
            <a:off x="4355037" y="5329405"/>
            <a:ext cx="1248921" cy="11554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图片 20" descr="12">
            <a:extLst>
              <a:ext uri="{FF2B5EF4-FFF2-40B4-BE49-F238E27FC236}">
                <a16:creationId xmlns:a16="http://schemas.microsoft.com/office/drawing/2014/main" id="{139A215D-CF37-4447-B1AD-8BAC172EF806}"/>
              </a:ext>
            </a:extLst>
          </p:cNvPr>
          <p:cNvPicPr/>
          <p:nvPr/>
        </p:nvPicPr>
        <p:blipFill>
          <a:blip r:embed="rId9"/>
          <a:srcRect/>
          <a:stretch>
            <a:fillRect/>
          </a:stretch>
        </p:blipFill>
        <p:spPr>
          <a:xfrm>
            <a:off x="1999588" y="5327335"/>
            <a:ext cx="1629731" cy="11574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直接连接符 3">
            <a:extLst>
              <a:ext uri="{FF2B5EF4-FFF2-40B4-BE49-F238E27FC236}">
                <a16:creationId xmlns:a16="http://schemas.microsoft.com/office/drawing/2014/main" id="{5BA90DF3-8ED3-4797-9615-1520A985B629}"/>
              </a:ext>
            </a:extLst>
          </p:cNvPr>
          <p:cNvCxnSpPr/>
          <p:nvPr/>
        </p:nvCxnSpPr>
        <p:spPr>
          <a:xfrm>
            <a:off x="576806" y="4238625"/>
            <a:ext cx="11386594" cy="0"/>
          </a:xfrm>
          <a:prstGeom prst="line">
            <a:avLst/>
          </a:prstGeom>
          <a:ln w="12700">
            <a:solidFill>
              <a:srgbClr val="D54753"/>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1426DD6D-7D87-469C-94CA-1F1805AA88FA}"/>
              </a:ext>
            </a:extLst>
          </p:cNvPr>
          <p:cNvSpPr/>
          <p:nvPr/>
        </p:nvSpPr>
        <p:spPr>
          <a:xfrm>
            <a:off x="1654969" y="4167413"/>
            <a:ext cx="152127" cy="152127"/>
          </a:xfrm>
          <a:prstGeom prst="ellipse">
            <a:avLst/>
          </a:prstGeom>
          <a:solidFill>
            <a:srgbClr val="D54753"/>
          </a:solidFill>
          <a:ln>
            <a:noFill/>
          </a:ln>
          <a:effectLst>
            <a:glow rad="63500">
              <a:srgbClr val="D5475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1815143-D9A1-46D9-B6C2-CD28D72C390D}"/>
              </a:ext>
            </a:extLst>
          </p:cNvPr>
          <p:cNvSpPr/>
          <p:nvPr/>
        </p:nvSpPr>
        <p:spPr>
          <a:xfrm>
            <a:off x="2759927" y="4167413"/>
            <a:ext cx="152127" cy="152127"/>
          </a:xfrm>
          <a:prstGeom prst="ellipse">
            <a:avLst/>
          </a:prstGeom>
          <a:solidFill>
            <a:srgbClr val="D54753"/>
          </a:solidFill>
          <a:ln>
            <a:noFill/>
          </a:ln>
          <a:effectLst>
            <a:glow rad="63500">
              <a:srgbClr val="D5475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A331131-5792-429A-8057-130CD99FA217}"/>
              </a:ext>
            </a:extLst>
          </p:cNvPr>
          <p:cNvSpPr/>
          <p:nvPr/>
        </p:nvSpPr>
        <p:spPr>
          <a:xfrm>
            <a:off x="3864885" y="4167413"/>
            <a:ext cx="152127" cy="152127"/>
          </a:xfrm>
          <a:prstGeom prst="ellipse">
            <a:avLst/>
          </a:prstGeom>
          <a:solidFill>
            <a:srgbClr val="D54753"/>
          </a:solidFill>
          <a:ln>
            <a:noFill/>
          </a:ln>
          <a:effectLst>
            <a:glow rad="63500">
              <a:srgbClr val="D5475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55C0AC0-7E70-4AE3-812C-265D137F5255}"/>
              </a:ext>
            </a:extLst>
          </p:cNvPr>
          <p:cNvSpPr/>
          <p:nvPr/>
        </p:nvSpPr>
        <p:spPr>
          <a:xfrm>
            <a:off x="4969843" y="4167413"/>
            <a:ext cx="152127" cy="152127"/>
          </a:xfrm>
          <a:prstGeom prst="ellipse">
            <a:avLst/>
          </a:prstGeom>
          <a:solidFill>
            <a:srgbClr val="D54753"/>
          </a:solidFill>
          <a:ln>
            <a:noFill/>
          </a:ln>
          <a:effectLst>
            <a:glow rad="63500">
              <a:srgbClr val="D5475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40A4ACC2-AD60-435A-967A-4ABA1E90CDCE}"/>
              </a:ext>
            </a:extLst>
          </p:cNvPr>
          <p:cNvSpPr/>
          <p:nvPr/>
        </p:nvSpPr>
        <p:spPr>
          <a:xfrm>
            <a:off x="6074801" y="4167413"/>
            <a:ext cx="152127" cy="152127"/>
          </a:xfrm>
          <a:prstGeom prst="ellipse">
            <a:avLst/>
          </a:prstGeom>
          <a:solidFill>
            <a:srgbClr val="D54753"/>
          </a:solidFill>
          <a:ln>
            <a:noFill/>
          </a:ln>
          <a:effectLst>
            <a:glow rad="63500">
              <a:srgbClr val="D5475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99329B1-3F71-4DCC-BCF2-C8F1A9B0CB83}"/>
              </a:ext>
            </a:extLst>
          </p:cNvPr>
          <p:cNvSpPr/>
          <p:nvPr/>
        </p:nvSpPr>
        <p:spPr>
          <a:xfrm>
            <a:off x="7359183" y="4167413"/>
            <a:ext cx="152127" cy="152127"/>
          </a:xfrm>
          <a:prstGeom prst="ellipse">
            <a:avLst/>
          </a:prstGeom>
          <a:solidFill>
            <a:srgbClr val="D54753"/>
          </a:solidFill>
          <a:ln>
            <a:noFill/>
          </a:ln>
          <a:effectLst>
            <a:glow rad="63500">
              <a:srgbClr val="D5475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098798D-EB5D-47B8-936F-37E424477BE4}"/>
              </a:ext>
            </a:extLst>
          </p:cNvPr>
          <p:cNvSpPr/>
          <p:nvPr/>
        </p:nvSpPr>
        <p:spPr>
          <a:xfrm>
            <a:off x="8464141" y="4167413"/>
            <a:ext cx="152127" cy="152127"/>
          </a:xfrm>
          <a:prstGeom prst="ellipse">
            <a:avLst/>
          </a:prstGeom>
          <a:solidFill>
            <a:srgbClr val="D54753"/>
          </a:solidFill>
          <a:ln>
            <a:noFill/>
          </a:ln>
          <a:effectLst>
            <a:glow rad="63500">
              <a:srgbClr val="D5475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8F64EB19-BAC8-4CFD-8679-38BC3DCE454A}"/>
              </a:ext>
            </a:extLst>
          </p:cNvPr>
          <p:cNvSpPr/>
          <p:nvPr/>
        </p:nvSpPr>
        <p:spPr>
          <a:xfrm>
            <a:off x="9569099" y="4167413"/>
            <a:ext cx="152127" cy="152127"/>
          </a:xfrm>
          <a:prstGeom prst="ellipse">
            <a:avLst/>
          </a:prstGeom>
          <a:solidFill>
            <a:srgbClr val="D54753"/>
          </a:solidFill>
          <a:ln>
            <a:noFill/>
          </a:ln>
          <a:effectLst>
            <a:glow rad="63500">
              <a:srgbClr val="D5475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05373552-7E72-47AA-87E5-7611F6C05862}"/>
              </a:ext>
            </a:extLst>
          </p:cNvPr>
          <p:cNvSpPr/>
          <p:nvPr/>
        </p:nvSpPr>
        <p:spPr>
          <a:xfrm>
            <a:off x="10674057" y="4167413"/>
            <a:ext cx="152127" cy="152127"/>
          </a:xfrm>
          <a:prstGeom prst="ellipse">
            <a:avLst/>
          </a:prstGeom>
          <a:solidFill>
            <a:srgbClr val="D54753"/>
          </a:solidFill>
          <a:ln>
            <a:noFill/>
          </a:ln>
          <a:effectLst>
            <a:glow rad="63500">
              <a:srgbClr val="D5475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2FA8DA28-1939-4328-AD8E-D0B5B2D61A13}"/>
              </a:ext>
            </a:extLst>
          </p:cNvPr>
          <p:cNvCxnSpPr>
            <a:cxnSpLocks/>
          </p:cNvCxnSpPr>
          <p:nvPr/>
        </p:nvCxnSpPr>
        <p:spPr>
          <a:xfrm flipH="1">
            <a:off x="1731879" y="3199893"/>
            <a:ext cx="7092" cy="967520"/>
          </a:xfrm>
          <a:prstGeom prst="line">
            <a:avLst/>
          </a:prstGeom>
          <a:ln w="12700">
            <a:gradFill>
              <a:gsLst>
                <a:gs pos="0">
                  <a:srgbClr val="D54753"/>
                </a:gs>
                <a:gs pos="100000">
                  <a:srgbClr val="D54753">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3BFBD2B-43EE-45BF-9309-C627E7EDF371}"/>
              </a:ext>
            </a:extLst>
          </p:cNvPr>
          <p:cNvCxnSpPr>
            <a:cxnSpLocks/>
          </p:cNvCxnSpPr>
          <p:nvPr/>
        </p:nvCxnSpPr>
        <p:spPr>
          <a:xfrm flipH="1">
            <a:off x="3941440" y="3199893"/>
            <a:ext cx="7092" cy="967520"/>
          </a:xfrm>
          <a:prstGeom prst="line">
            <a:avLst/>
          </a:prstGeom>
          <a:ln w="12700">
            <a:gradFill>
              <a:gsLst>
                <a:gs pos="0">
                  <a:srgbClr val="D54753"/>
                </a:gs>
                <a:gs pos="100000">
                  <a:srgbClr val="D54753">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1C0C83C-962F-4D17-A7A6-FA31B119A92D}"/>
              </a:ext>
            </a:extLst>
          </p:cNvPr>
          <p:cNvCxnSpPr>
            <a:cxnSpLocks/>
          </p:cNvCxnSpPr>
          <p:nvPr/>
        </p:nvCxnSpPr>
        <p:spPr>
          <a:xfrm flipH="1">
            <a:off x="6138301" y="3199893"/>
            <a:ext cx="7092" cy="967520"/>
          </a:xfrm>
          <a:prstGeom prst="line">
            <a:avLst/>
          </a:prstGeom>
          <a:ln w="12700">
            <a:gradFill>
              <a:gsLst>
                <a:gs pos="0">
                  <a:srgbClr val="D54753"/>
                </a:gs>
                <a:gs pos="100000">
                  <a:srgbClr val="D54753">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273281B-8CAC-4E6D-BE9D-BD5F58B3AD47}"/>
              </a:ext>
            </a:extLst>
          </p:cNvPr>
          <p:cNvCxnSpPr>
            <a:cxnSpLocks/>
          </p:cNvCxnSpPr>
          <p:nvPr/>
        </p:nvCxnSpPr>
        <p:spPr>
          <a:xfrm flipH="1">
            <a:off x="8540204" y="3199893"/>
            <a:ext cx="7092" cy="967520"/>
          </a:xfrm>
          <a:prstGeom prst="line">
            <a:avLst/>
          </a:prstGeom>
          <a:ln w="12700">
            <a:gradFill>
              <a:gsLst>
                <a:gs pos="0">
                  <a:srgbClr val="D54753"/>
                </a:gs>
                <a:gs pos="100000">
                  <a:srgbClr val="D54753">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9B7651B-A594-4114-AB9F-51C2847C22B3}"/>
              </a:ext>
            </a:extLst>
          </p:cNvPr>
          <p:cNvCxnSpPr>
            <a:cxnSpLocks/>
          </p:cNvCxnSpPr>
          <p:nvPr/>
        </p:nvCxnSpPr>
        <p:spPr>
          <a:xfrm flipH="1">
            <a:off x="10743028" y="3199893"/>
            <a:ext cx="7092" cy="967520"/>
          </a:xfrm>
          <a:prstGeom prst="line">
            <a:avLst/>
          </a:prstGeom>
          <a:ln w="12700">
            <a:gradFill>
              <a:gsLst>
                <a:gs pos="0">
                  <a:srgbClr val="D54753"/>
                </a:gs>
                <a:gs pos="100000">
                  <a:srgbClr val="D54753">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05D4702-55A4-4739-A65F-CFF9A6BFF6CF}"/>
              </a:ext>
            </a:extLst>
          </p:cNvPr>
          <p:cNvCxnSpPr>
            <a:cxnSpLocks/>
          </p:cNvCxnSpPr>
          <p:nvPr/>
        </p:nvCxnSpPr>
        <p:spPr>
          <a:xfrm flipH="1" flipV="1">
            <a:off x="2814454" y="4327252"/>
            <a:ext cx="7092" cy="967520"/>
          </a:xfrm>
          <a:prstGeom prst="line">
            <a:avLst/>
          </a:prstGeom>
          <a:ln w="12700">
            <a:gradFill>
              <a:gsLst>
                <a:gs pos="0">
                  <a:srgbClr val="D54753"/>
                </a:gs>
                <a:gs pos="100000">
                  <a:srgbClr val="D54753">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BF9234B-3253-4BA7-9EF1-D6F2FBE0F4E0}"/>
              </a:ext>
            </a:extLst>
          </p:cNvPr>
          <p:cNvCxnSpPr>
            <a:cxnSpLocks/>
          </p:cNvCxnSpPr>
          <p:nvPr/>
        </p:nvCxnSpPr>
        <p:spPr>
          <a:xfrm flipH="1" flipV="1">
            <a:off x="5024015" y="4327252"/>
            <a:ext cx="7092" cy="967520"/>
          </a:xfrm>
          <a:prstGeom prst="line">
            <a:avLst/>
          </a:prstGeom>
          <a:ln w="12700">
            <a:gradFill>
              <a:gsLst>
                <a:gs pos="0">
                  <a:srgbClr val="D54753"/>
                </a:gs>
                <a:gs pos="100000">
                  <a:srgbClr val="D54753">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15455D7-7193-4BCC-B2D3-9D89130F49A0}"/>
              </a:ext>
            </a:extLst>
          </p:cNvPr>
          <p:cNvCxnSpPr>
            <a:cxnSpLocks/>
          </p:cNvCxnSpPr>
          <p:nvPr/>
        </p:nvCxnSpPr>
        <p:spPr>
          <a:xfrm flipH="1" flipV="1">
            <a:off x="7428154" y="4327252"/>
            <a:ext cx="7092" cy="967520"/>
          </a:xfrm>
          <a:prstGeom prst="line">
            <a:avLst/>
          </a:prstGeom>
          <a:ln w="12700">
            <a:gradFill>
              <a:gsLst>
                <a:gs pos="0">
                  <a:srgbClr val="D54753"/>
                </a:gs>
                <a:gs pos="100000">
                  <a:srgbClr val="D54753">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F973D67-BF61-42AA-9D7A-28B21F12BA1D}"/>
              </a:ext>
            </a:extLst>
          </p:cNvPr>
          <p:cNvCxnSpPr>
            <a:cxnSpLocks/>
          </p:cNvCxnSpPr>
          <p:nvPr/>
        </p:nvCxnSpPr>
        <p:spPr>
          <a:xfrm flipH="1" flipV="1">
            <a:off x="9622779" y="4327252"/>
            <a:ext cx="7092" cy="967520"/>
          </a:xfrm>
          <a:prstGeom prst="line">
            <a:avLst/>
          </a:prstGeom>
          <a:ln w="12700">
            <a:gradFill>
              <a:gsLst>
                <a:gs pos="0">
                  <a:srgbClr val="D54753"/>
                </a:gs>
                <a:gs pos="100000">
                  <a:srgbClr val="D54753">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7548070F-0636-4343-AE61-9F5FD9433575}"/>
              </a:ext>
            </a:extLst>
          </p:cNvPr>
          <p:cNvSpPr txBox="1"/>
          <p:nvPr/>
        </p:nvSpPr>
        <p:spPr>
          <a:xfrm>
            <a:off x="4784164" y="1284592"/>
            <a:ext cx="2708274" cy="461665"/>
          </a:xfrm>
          <a:prstGeom prst="rect">
            <a:avLst/>
          </a:prstGeom>
          <a:noFill/>
        </p:spPr>
        <p:txBody>
          <a:bodyPr wrap="square" rtlCol="0">
            <a:spAutoFit/>
          </a:bodyPr>
          <a:lstStyle/>
          <a:p>
            <a:pPr algn="ctr"/>
            <a:r>
              <a:rPr lang="en-US" altLang="zh-CN" sz="2400" dirty="0">
                <a:solidFill>
                  <a:srgbClr val="D54753"/>
                </a:solidFill>
                <a:latin typeface="方正综艺_GBK" panose="03000509000000000000" pitchFamily="65" charset="-122"/>
                <a:ea typeface="方正综艺_GBK" panose="03000509000000000000" pitchFamily="65" charset="-122"/>
              </a:rPr>
              <a:t>A</a:t>
            </a:r>
            <a:r>
              <a:rPr lang="zh-CN" altLang="en-US" sz="2400" dirty="0">
                <a:solidFill>
                  <a:srgbClr val="D54753"/>
                </a:solidFill>
                <a:latin typeface="方正综艺_GBK" panose="03000509000000000000" pitchFamily="65" charset="-122"/>
                <a:ea typeface="方正综艺_GBK" panose="03000509000000000000" pitchFamily="65" charset="-122"/>
              </a:rPr>
              <a:t>面造型</a:t>
            </a:r>
          </a:p>
        </p:txBody>
      </p:sp>
      <p:sp>
        <p:nvSpPr>
          <p:cNvPr id="60" name="Shape 2644">
            <a:extLst>
              <a:ext uri="{FF2B5EF4-FFF2-40B4-BE49-F238E27FC236}">
                <a16:creationId xmlns:a16="http://schemas.microsoft.com/office/drawing/2014/main" id="{766A55A0-D87C-485D-A0EB-871718FBDDBC}"/>
              </a:ext>
            </a:extLst>
          </p:cNvPr>
          <p:cNvSpPr/>
          <p:nvPr/>
        </p:nvSpPr>
        <p:spPr>
          <a:xfrm>
            <a:off x="5203321" y="1319343"/>
            <a:ext cx="286149" cy="393454"/>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rgbClr val="D54753"/>
          </a:solidFill>
          <a:ln w="12700">
            <a:miter lim="400000"/>
          </a:ln>
        </p:spPr>
        <p:txBody>
          <a:bodyPr lIns="19045" tIns="19045" rIns="19045" bIns="19045" anchor="ctr"/>
          <a:lstStyle/>
          <a:p>
            <a:pPr defTabSz="2285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Agency FB" panose="020B0503020202020204" pitchFamily="34" charset="0"/>
              <a:ea typeface="Gill Sans"/>
              <a:cs typeface="+mn-ea"/>
              <a:sym typeface="+mn-lt"/>
            </a:endParaRPr>
          </a:p>
        </p:txBody>
      </p:sp>
    </p:spTree>
    <p:extLst>
      <p:ext uri="{BB962C8B-B14F-4D97-AF65-F5344CB8AC3E}">
        <p14:creationId xmlns:p14="http://schemas.microsoft.com/office/powerpoint/2010/main" val="2709260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946"/>
        </a:solidFill>
        <a:effectLst/>
      </p:bgPr>
    </p:bg>
    <p:spTree>
      <p:nvGrpSpPr>
        <p:cNvPr id="1" name=""/>
        <p:cNvGrpSpPr/>
        <p:nvPr/>
      </p:nvGrpSpPr>
      <p:grpSpPr>
        <a:xfrm>
          <a:off x="0" y="0"/>
          <a:ext cx="0" cy="0"/>
          <a:chOff x="0" y="0"/>
          <a:chExt cx="0" cy="0"/>
        </a:xfrm>
      </p:grpSpPr>
      <p:grpSp>
        <p:nvGrpSpPr>
          <p:cNvPr id="2" name="组合 1"/>
          <p:cNvGrpSpPr/>
          <p:nvPr/>
        </p:nvGrpSpPr>
        <p:grpSpPr>
          <a:xfrm>
            <a:off x="-10528300" y="139699"/>
            <a:ext cx="33271017" cy="6584951"/>
            <a:chOff x="-3505200" y="139699"/>
            <a:chExt cx="19224816" cy="6584951"/>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3352800" y="266700"/>
              <a:ext cx="19072416" cy="634365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pic>
        <p:nvPicPr>
          <p:cNvPr id="40" name="图片 39" descr="13">
            <a:extLst>
              <a:ext uri="{FF2B5EF4-FFF2-40B4-BE49-F238E27FC236}">
                <a16:creationId xmlns:a16="http://schemas.microsoft.com/office/drawing/2014/main" id="{F1DC4B4B-F2BA-4A3A-BBF1-A200E7936F88}"/>
              </a:ext>
            </a:extLst>
          </p:cNvPr>
          <p:cNvPicPr/>
          <p:nvPr/>
        </p:nvPicPr>
        <p:blipFill>
          <a:blip r:embed="rId2"/>
          <a:srcRect/>
          <a:stretch>
            <a:fillRect/>
          </a:stretch>
        </p:blipFill>
        <p:spPr>
          <a:xfrm>
            <a:off x="1110462" y="1858572"/>
            <a:ext cx="2371412" cy="2216106"/>
          </a:xfrm>
          <a:prstGeom prst="rect">
            <a:avLst/>
          </a:prstGeom>
          <a:noFill/>
          <a:ln w="9525">
            <a:noFill/>
            <a:miter lim="800000"/>
            <a:headEnd/>
            <a:tailEnd/>
          </a:ln>
        </p:spPr>
      </p:pic>
      <p:pic>
        <p:nvPicPr>
          <p:cNvPr id="41" name="图片 40" descr="14">
            <a:extLst>
              <a:ext uri="{FF2B5EF4-FFF2-40B4-BE49-F238E27FC236}">
                <a16:creationId xmlns:a16="http://schemas.microsoft.com/office/drawing/2014/main" id="{04979DB3-31FA-420F-80B0-67BC4EAE2903}"/>
              </a:ext>
            </a:extLst>
          </p:cNvPr>
          <p:cNvPicPr/>
          <p:nvPr/>
        </p:nvPicPr>
        <p:blipFill>
          <a:blip r:embed="rId3"/>
          <a:srcRect/>
          <a:stretch>
            <a:fillRect/>
          </a:stretch>
        </p:blipFill>
        <p:spPr>
          <a:xfrm>
            <a:off x="8224449" y="1836386"/>
            <a:ext cx="2277118" cy="2238292"/>
          </a:xfrm>
          <a:prstGeom prst="rect">
            <a:avLst/>
          </a:prstGeom>
          <a:noFill/>
          <a:ln w="9525">
            <a:noFill/>
            <a:miter lim="800000"/>
            <a:headEnd/>
            <a:tailEnd/>
          </a:ln>
        </p:spPr>
      </p:pic>
      <p:pic>
        <p:nvPicPr>
          <p:cNvPr id="42" name="图片 41" descr="15">
            <a:extLst>
              <a:ext uri="{FF2B5EF4-FFF2-40B4-BE49-F238E27FC236}">
                <a16:creationId xmlns:a16="http://schemas.microsoft.com/office/drawing/2014/main" id="{BD196BB0-053F-4E35-81A5-EBD0C9F82D81}"/>
              </a:ext>
            </a:extLst>
          </p:cNvPr>
          <p:cNvPicPr/>
          <p:nvPr/>
        </p:nvPicPr>
        <p:blipFill>
          <a:blip r:embed="rId4"/>
          <a:srcRect/>
          <a:stretch>
            <a:fillRect/>
          </a:stretch>
        </p:blipFill>
        <p:spPr>
          <a:xfrm>
            <a:off x="6610350" y="1849300"/>
            <a:ext cx="1614099" cy="2238291"/>
          </a:xfrm>
          <a:prstGeom prst="rect">
            <a:avLst/>
          </a:prstGeom>
          <a:noFill/>
          <a:ln w="9525">
            <a:noFill/>
            <a:miter lim="800000"/>
            <a:headEnd/>
            <a:tailEnd/>
          </a:ln>
        </p:spPr>
      </p:pic>
      <p:pic>
        <p:nvPicPr>
          <p:cNvPr id="43" name="图片 42" descr="16">
            <a:extLst>
              <a:ext uri="{FF2B5EF4-FFF2-40B4-BE49-F238E27FC236}">
                <a16:creationId xmlns:a16="http://schemas.microsoft.com/office/drawing/2014/main" id="{8D85CC19-876F-4564-92D3-D9D21020EC2B}"/>
              </a:ext>
            </a:extLst>
          </p:cNvPr>
          <p:cNvPicPr/>
          <p:nvPr/>
        </p:nvPicPr>
        <p:blipFill>
          <a:blip r:embed="rId5"/>
          <a:srcRect/>
          <a:stretch>
            <a:fillRect/>
          </a:stretch>
        </p:blipFill>
        <p:spPr>
          <a:xfrm>
            <a:off x="6621537" y="4130448"/>
            <a:ext cx="3865516" cy="1928471"/>
          </a:xfrm>
          <a:prstGeom prst="rect">
            <a:avLst/>
          </a:prstGeom>
          <a:noFill/>
          <a:ln w="9525">
            <a:noFill/>
            <a:miter lim="800000"/>
            <a:headEnd/>
            <a:tailEnd/>
          </a:ln>
        </p:spPr>
      </p:pic>
      <p:sp>
        <p:nvSpPr>
          <p:cNvPr id="46" name="Rectangle 20">
            <a:extLst>
              <a:ext uri="{FF2B5EF4-FFF2-40B4-BE49-F238E27FC236}">
                <a16:creationId xmlns:a16="http://schemas.microsoft.com/office/drawing/2014/main" id="{B9EBB63C-F3DC-4623-AB5D-CCF4B8215939}"/>
              </a:ext>
            </a:extLst>
          </p:cNvPr>
          <p:cNvSpPr/>
          <p:nvPr/>
        </p:nvSpPr>
        <p:spPr>
          <a:xfrm>
            <a:off x="3481874" y="1852265"/>
            <a:ext cx="3128476" cy="2238291"/>
          </a:xfrm>
          <a:prstGeom prst="rect">
            <a:avLst/>
          </a:prstGeom>
          <a:solidFill>
            <a:srgbClr val="D54753"/>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gency FB" panose="020F0502020204030204"/>
              <a:cs typeface="+mn-ea"/>
              <a:sym typeface="+mn-lt"/>
            </a:endParaRPr>
          </a:p>
        </p:txBody>
      </p:sp>
      <p:cxnSp>
        <p:nvCxnSpPr>
          <p:cNvPr id="9" name="直接连接符 8">
            <a:extLst>
              <a:ext uri="{FF2B5EF4-FFF2-40B4-BE49-F238E27FC236}">
                <a16:creationId xmlns:a16="http://schemas.microsoft.com/office/drawing/2014/main" id="{27C91C78-5A67-4647-A81B-7F839F0C5289}"/>
              </a:ext>
            </a:extLst>
          </p:cNvPr>
          <p:cNvCxnSpPr/>
          <p:nvPr/>
        </p:nvCxnSpPr>
        <p:spPr>
          <a:xfrm>
            <a:off x="3481874" y="1858572"/>
            <a:ext cx="0" cy="2277118"/>
          </a:xfrm>
          <a:prstGeom prst="line">
            <a:avLst/>
          </a:prstGeom>
          <a:ln w="63500">
            <a:gradFill flip="none" rotWithShape="1">
              <a:gsLst>
                <a:gs pos="0">
                  <a:schemeClr val="accent1">
                    <a:lumMod val="5000"/>
                    <a:lumOff val="95000"/>
                    <a:alpha val="0"/>
                  </a:schemeClr>
                </a:gs>
                <a:gs pos="50000">
                  <a:schemeClr val="bg1"/>
                </a:gs>
                <a:gs pos="100000">
                  <a:schemeClr val="bg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A1EE723-3A00-4AE9-B010-5915BCB93602}"/>
              </a:ext>
            </a:extLst>
          </p:cNvPr>
          <p:cNvCxnSpPr/>
          <p:nvPr/>
        </p:nvCxnSpPr>
        <p:spPr>
          <a:xfrm>
            <a:off x="6610350" y="1858572"/>
            <a:ext cx="0" cy="2277118"/>
          </a:xfrm>
          <a:prstGeom prst="line">
            <a:avLst/>
          </a:prstGeom>
          <a:ln w="63500">
            <a:gradFill flip="none" rotWithShape="1">
              <a:gsLst>
                <a:gs pos="0">
                  <a:schemeClr val="accent1">
                    <a:lumMod val="5000"/>
                    <a:lumOff val="95000"/>
                    <a:alpha val="0"/>
                  </a:schemeClr>
                </a:gs>
                <a:gs pos="50000">
                  <a:schemeClr val="bg1"/>
                </a:gs>
                <a:gs pos="100000">
                  <a:schemeClr val="bg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E1E1FE7-A52A-4532-8AFE-164A71A7E028}"/>
              </a:ext>
            </a:extLst>
          </p:cNvPr>
          <p:cNvCxnSpPr/>
          <p:nvPr/>
        </p:nvCxnSpPr>
        <p:spPr>
          <a:xfrm>
            <a:off x="8224449" y="1858572"/>
            <a:ext cx="0" cy="2277118"/>
          </a:xfrm>
          <a:prstGeom prst="line">
            <a:avLst/>
          </a:prstGeom>
          <a:ln w="63500">
            <a:gradFill flip="none" rotWithShape="1">
              <a:gsLst>
                <a:gs pos="0">
                  <a:schemeClr val="accent1">
                    <a:lumMod val="5000"/>
                    <a:lumOff val="95000"/>
                    <a:alpha val="0"/>
                  </a:schemeClr>
                </a:gs>
                <a:gs pos="50000">
                  <a:schemeClr val="bg1"/>
                </a:gs>
                <a:gs pos="100000">
                  <a:schemeClr val="bg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34502968-7FA5-4424-BE82-DCBA4A4FF345}"/>
              </a:ext>
            </a:extLst>
          </p:cNvPr>
          <p:cNvGrpSpPr/>
          <p:nvPr/>
        </p:nvGrpSpPr>
        <p:grpSpPr>
          <a:xfrm>
            <a:off x="3437118" y="2724699"/>
            <a:ext cx="2708274" cy="461665"/>
            <a:chOff x="-471291" y="1207779"/>
            <a:chExt cx="2708274" cy="461665"/>
          </a:xfrm>
        </p:grpSpPr>
        <p:sp>
          <p:nvSpPr>
            <p:cNvPr id="59" name="文本框 58">
              <a:extLst>
                <a:ext uri="{FF2B5EF4-FFF2-40B4-BE49-F238E27FC236}">
                  <a16:creationId xmlns:a16="http://schemas.microsoft.com/office/drawing/2014/main" id="{7548070F-0636-4343-AE61-9F5FD9433575}"/>
                </a:ext>
              </a:extLst>
            </p:cNvPr>
            <p:cNvSpPr txBox="1"/>
            <p:nvPr/>
          </p:nvSpPr>
          <p:spPr>
            <a:xfrm>
              <a:off x="-471291" y="1207779"/>
              <a:ext cx="2708274" cy="461665"/>
            </a:xfrm>
            <a:prstGeom prst="rect">
              <a:avLst/>
            </a:prstGeom>
            <a:noFill/>
          </p:spPr>
          <p:txBody>
            <a:bodyPr wrap="square" rtlCol="0">
              <a:spAutoFit/>
            </a:bodyPr>
            <a:lstStyle/>
            <a:p>
              <a:pPr algn="ctr"/>
              <a:r>
                <a:rPr lang="en-US" altLang="zh-CN" sz="2400" dirty="0">
                  <a:solidFill>
                    <a:schemeClr val="bg1">
                      <a:lumMod val="95000"/>
                    </a:schemeClr>
                  </a:solidFill>
                  <a:latin typeface="方正综艺_GBK" panose="03000509000000000000" pitchFamily="65" charset="-122"/>
                  <a:ea typeface="方正综艺_GBK" panose="03000509000000000000" pitchFamily="65" charset="-122"/>
                </a:rPr>
                <a:t>	B</a:t>
              </a:r>
              <a:r>
                <a:rPr lang="zh-CN" altLang="en-US" sz="2400" dirty="0">
                  <a:solidFill>
                    <a:schemeClr val="bg1">
                      <a:lumMod val="95000"/>
                    </a:schemeClr>
                  </a:solidFill>
                  <a:latin typeface="方正综艺_GBK" panose="03000509000000000000" pitchFamily="65" charset="-122"/>
                  <a:ea typeface="方正综艺_GBK" panose="03000509000000000000" pitchFamily="65" charset="-122"/>
                </a:rPr>
                <a:t>面造型</a:t>
              </a:r>
            </a:p>
          </p:txBody>
        </p:sp>
        <p:sp>
          <p:nvSpPr>
            <p:cNvPr id="60" name="Shape 2644">
              <a:extLst>
                <a:ext uri="{FF2B5EF4-FFF2-40B4-BE49-F238E27FC236}">
                  <a16:creationId xmlns:a16="http://schemas.microsoft.com/office/drawing/2014/main" id="{766A55A0-D87C-485D-A0EB-871718FBDDBC}"/>
                </a:ext>
              </a:extLst>
            </p:cNvPr>
            <p:cNvSpPr/>
            <p:nvPr/>
          </p:nvSpPr>
          <p:spPr>
            <a:xfrm>
              <a:off x="262286" y="1241885"/>
              <a:ext cx="286149" cy="393454"/>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rgbClr val="F5F5F5"/>
            </a:solidFill>
            <a:ln w="12700">
              <a:miter lim="400000"/>
            </a:ln>
          </p:spPr>
          <p:txBody>
            <a:bodyPr lIns="19045" tIns="19045" rIns="19045" bIns="19045" anchor="ctr"/>
            <a:lstStyle/>
            <a:p>
              <a:pPr defTabSz="2285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Agency FB" panose="020B0503020202020204" pitchFamily="34" charset="0"/>
                <a:ea typeface="Gill Sans"/>
                <a:cs typeface="+mn-ea"/>
                <a:sym typeface="+mn-lt"/>
              </a:endParaRPr>
            </a:p>
          </p:txBody>
        </p:sp>
      </p:grpSp>
      <p:sp>
        <p:nvSpPr>
          <p:cNvPr id="66" name="Rectangle 20">
            <a:extLst>
              <a:ext uri="{FF2B5EF4-FFF2-40B4-BE49-F238E27FC236}">
                <a16:creationId xmlns:a16="http://schemas.microsoft.com/office/drawing/2014/main" id="{B646FC0D-F3B8-4531-847D-9EB3970CE06B}"/>
              </a:ext>
            </a:extLst>
          </p:cNvPr>
          <p:cNvSpPr/>
          <p:nvPr/>
        </p:nvSpPr>
        <p:spPr>
          <a:xfrm>
            <a:off x="1115682" y="4135690"/>
            <a:ext cx="5494667" cy="1928471"/>
          </a:xfrm>
          <a:prstGeom prst="rect">
            <a:avLst/>
          </a:prstGeom>
          <a:solidFill>
            <a:srgbClr val="D54753"/>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gency FB" panose="020F0502020204030204"/>
              <a:cs typeface="+mn-ea"/>
              <a:sym typeface="+mn-lt"/>
            </a:endParaRPr>
          </a:p>
        </p:txBody>
      </p:sp>
      <p:cxnSp>
        <p:nvCxnSpPr>
          <p:cNvPr id="67" name="直接连接符 66">
            <a:extLst>
              <a:ext uri="{FF2B5EF4-FFF2-40B4-BE49-F238E27FC236}">
                <a16:creationId xmlns:a16="http://schemas.microsoft.com/office/drawing/2014/main" id="{FC97747D-32CF-4C7A-84CE-DBECB1C404C0}"/>
              </a:ext>
            </a:extLst>
          </p:cNvPr>
          <p:cNvCxnSpPr/>
          <p:nvPr/>
        </p:nvCxnSpPr>
        <p:spPr>
          <a:xfrm>
            <a:off x="6610350" y="3825343"/>
            <a:ext cx="0" cy="2277118"/>
          </a:xfrm>
          <a:prstGeom prst="line">
            <a:avLst/>
          </a:prstGeom>
          <a:ln w="63500">
            <a:gradFill flip="none" rotWithShape="1">
              <a:gsLst>
                <a:gs pos="0">
                  <a:schemeClr val="accent1">
                    <a:lumMod val="5000"/>
                    <a:lumOff val="95000"/>
                    <a:alpha val="0"/>
                  </a:schemeClr>
                </a:gs>
                <a:gs pos="50000">
                  <a:schemeClr val="bg1"/>
                </a:gs>
                <a:gs pos="100000">
                  <a:schemeClr val="bg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7A7420F6-88B6-41D2-9935-2CFEE0D543FF}"/>
              </a:ext>
            </a:extLst>
          </p:cNvPr>
          <p:cNvGrpSpPr/>
          <p:nvPr/>
        </p:nvGrpSpPr>
        <p:grpSpPr>
          <a:xfrm>
            <a:off x="2127737" y="4830160"/>
            <a:ext cx="2708274" cy="461665"/>
            <a:chOff x="-471291" y="1207779"/>
            <a:chExt cx="2708274" cy="461665"/>
          </a:xfrm>
        </p:grpSpPr>
        <p:sp>
          <p:nvSpPr>
            <p:cNvPr id="69" name="文本框 68">
              <a:extLst>
                <a:ext uri="{FF2B5EF4-FFF2-40B4-BE49-F238E27FC236}">
                  <a16:creationId xmlns:a16="http://schemas.microsoft.com/office/drawing/2014/main" id="{2726133B-2620-4F98-9020-527F0DE6F404}"/>
                </a:ext>
              </a:extLst>
            </p:cNvPr>
            <p:cNvSpPr txBox="1"/>
            <p:nvPr/>
          </p:nvSpPr>
          <p:spPr>
            <a:xfrm>
              <a:off x="-471291" y="1207779"/>
              <a:ext cx="2708274" cy="461665"/>
            </a:xfrm>
            <a:prstGeom prst="rect">
              <a:avLst/>
            </a:prstGeom>
            <a:noFill/>
          </p:spPr>
          <p:txBody>
            <a:bodyPr wrap="square" rtlCol="0">
              <a:spAutoFit/>
            </a:bodyPr>
            <a:lstStyle/>
            <a:p>
              <a:pPr algn="ctr"/>
              <a:r>
                <a:rPr lang="en-US" altLang="zh-CN" sz="2400" dirty="0">
                  <a:solidFill>
                    <a:schemeClr val="bg1">
                      <a:lumMod val="95000"/>
                    </a:schemeClr>
                  </a:solidFill>
                  <a:latin typeface="方正综艺_GBK" panose="03000509000000000000" pitchFamily="65" charset="-122"/>
                  <a:ea typeface="方正综艺_GBK" panose="03000509000000000000" pitchFamily="65" charset="-122"/>
                </a:rPr>
                <a:t>	C</a:t>
              </a:r>
              <a:r>
                <a:rPr lang="zh-CN" altLang="en-US" sz="2400" dirty="0">
                  <a:solidFill>
                    <a:schemeClr val="bg1">
                      <a:lumMod val="95000"/>
                    </a:schemeClr>
                  </a:solidFill>
                  <a:latin typeface="方正综艺_GBK" panose="03000509000000000000" pitchFamily="65" charset="-122"/>
                  <a:ea typeface="方正综艺_GBK" panose="03000509000000000000" pitchFamily="65" charset="-122"/>
                </a:rPr>
                <a:t>面造型</a:t>
              </a:r>
            </a:p>
          </p:txBody>
        </p:sp>
        <p:sp>
          <p:nvSpPr>
            <p:cNvPr id="70" name="Shape 2644">
              <a:extLst>
                <a:ext uri="{FF2B5EF4-FFF2-40B4-BE49-F238E27FC236}">
                  <a16:creationId xmlns:a16="http://schemas.microsoft.com/office/drawing/2014/main" id="{4FD46ECB-10A8-419C-A71D-F1F8F6E17244}"/>
                </a:ext>
              </a:extLst>
            </p:cNvPr>
            <p:cNvSpPr/>
            <p:nvPr/>
          </p:nvSpPr>
          <p:spPr>
            <a:xfrm>
              <a:off x="262286" y="1241885"/>
              <a:ext cx="286149" cy="393454"/>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rgbClr val="F5F5F5"/>
            </a:solidFill>
            <a:ln w="12700">
              <a:miter lim="400000"/>
            </a:ln>
          </p:spPr>
          <p:txBody>
            <a:bodyPr lIns="19045" tIns="19045" rIns="19045" bIns="19045" anchor="ctr"/>
            <a:lstStyle/>
            <a:p>
              <a:pPr defTabSz="2285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Agency FB" panose="020B0503020202020204" pitchFamily="34" charset="0"/>
                <a:ea typeface="Gill Sans"/>
                <a:cs typeface="+mn-ea"/>
                <a:sym typeface="+mn-lt"/>
              </a:endParaRPr>
            </a:p>
          </p:txBody>
        </p:sp>
      </p:grpSp>
      <p:cxnSp>
        <p:nvCxnSpPr>
          <p:cNvPr id="71" name="直接连接符 70">
            <a:extLst>
              <a:ext uri="{FF2B5EF4-FFF2-40B4-BE49-F238E27FC236}">
                <a16:creationId xmlns:a16="http://schemas.microsoft.com/office/drawing/2014/main" id="{39D9B2EE-AB1D-4B77-8142-6007EFF0D4A4}"/>
              </a:ext>
            </a:extLst>
          </p:cNvPr>
          <p:cNvCxnSpPr>
            <a:cxnSpLocks/>
          </p:cNvCxnSpPr>
          <p:nvPr/>
        </p:nvCxnSpPr>
        <p:spPr>
          <a:xfrm>
            <a:off x="1110462" y="1590675"/>
            <a:ext cx="9376591"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4F7E3FDD-021E-4D60-919E-4625C2672B67}"/>
              </a:ext>
            </a:extLst>
          </p:cNvPr>
          <p:cNvSpPr txBox="1"/>
          <p:nvPr/>
        </p:nvSpPr>
        <p:spPr>
          <a:xfrm>
            <a:off x="3649809" y="356232"/>
            <a:ext cx="4814332" cy="830997"/>
          </a:xfrm>
          <a:prstGeom prst="rect">
            <a:avLst/>
          </a:prstGeom>
          <a:noFill/>
        </p:spPr>
        <p:txBody>
          <a:bodyPr wrap="square" rtlCol="0">
            <a:spAutoFit/>
          </a:bodyPr>
          <a:lstStyle/>
          <a:p>
            <a:pPr algn="ctr"/>
            <a:r>
              <a:rPr lang="zh-CN" altLang="en-US" sz="4800" dirty="0">
                <a:solidFill>
                  <a:srgbClr val="353946"/>
                </a:solidFill>
                <a:latin typeface="方正综艺_GBK" panose="03000509000000000000" pitchFamily="65" charset="-122"/>
                <a:ea typeface="方正综艺_GBK" panose="03000509000000000000" pitchFamily="65" charset="-122"/>
              </a:rPr>
              <a:t>二、零件的建模</a:t>
            </a:r>
          </a:p>
        </p:txBody>
      </p:sp>
    </p:spTree>
    <p:extLst>
      <p:ext uri="{BB962C8B-B14F-4D97-AF65-F5344CB8AC3E}">
        <p14:creationId xmlns:p14="http://schemas.microsoft.com/office/powerpoint/2010/main" val="308863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53946"/>
        </a:solidFill>
        <a:effectLst/>
      </p:bgPr>
    </p:bg>
    <p:spTree>
      <p:nvGrpSpPr>
        <p:cNvPr id="1" name=""/>
        <p:cNvGrpSpPr/>
        <p:nvPr/>
      </p:nvGrpSpPr>
      <p:grpSpPr>
        <a:xfrm>
          <a:off x="0" y="0"/>
          <a:ext cx="0" cy="0"/>
          <a:chOff x="0" y="0"/>
          <a:chExt cx="0" cy="0"/>
        </a:xfrm>
      </p:grpSpPr>
      <p:grpSp>
        <p:nvGrpSpPr>
          <p:cNvPr id="2" name="组合 1"/>
          <p:cNvGrpSpPr/>
          <p:nvPr/>
        </p:nvGrpSpPr>
        <p:grpSpPr>
          <a:xfrm>
            <a:off x="-10528300" y="139699"/>
            <a:ext cx="33007270" cy="6584951"/>
            <a:chOff x="-3505200" y="139699"/>
            <a:chExt cx="19072416" cy="6584951"/>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 name="椭圆 5"/>
            <p:cNvSpPr/>
            <p:nvPr/>
          </p:nvSpPr>
          <p:spPr>
            <a:xfrm>
              <a:off x="-3505200" y="257175"/>
              <a:ext cx="19072416" cy="634365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39" name="文本框 38">
            <a:extLst>
              <a:ext uri="{FF2B5EF4-FFF2-40B4-BE49-F238E27FC236}">
                <a16:creationId xmlns:a16="http://schemas.microsoft.com/office/drawing/2014/main" id="{A029ABE1-22DC-45EE-B263-B10642ED713E}"/>
              </a:ext>
            </a:extLst>
          </p:cNvPr>
          <p:cNvSpPr txBox="1"/>
          <p:nvPr/>
        </p:nvSpPr>
        <p:spPr>
          <a:xfrm>
            <a:off x="3838671" y="279096"/>
            <a:ext cx="4587684" cy="830997"/>
          </a:xfrm>
          <a:prstGeom prst="rect">
            <a:avLst/>
          </a:prstGeom>
          <a:noFill/>
        </p:spPr>
        <p:txBody>
          <a:bodyPr wrap="square" rtlCol="0">
            <a:spAutoFit/>
          </a:bodyPr>
          <a:lstStyle/>
          <a:p>
            <a:pPr algn="ctr"/>
            <a:r>
              <a:rPr lang="zh-CN" altLang="en-US" sz="4800" dirty="0">
                <a:solidFill>
                  <a:srgbClr val="353946"/>
                </a:solidFill>
                <a:latin typeface="方正综艺_GBK" panose="03000509000000000000" pitchFamily="65" charset="-122"/>
                <a:ea typeface="方正综艺_GBK" panose="03000509000000000000" pitchFamily="65" charset="-122"/>
              </a:rPr>
              <a:t>三、工序的分析</a:t>
            </a:r>
          </a:p>
        </p:txBody>
      </p:sp>
      <p:pic>
        <p:nvPicPr>
          <p:cNvPr id="41" name="图片 40" descr="37">
            <a:extLst>
              <a:ext uri="{FF2B5EF4-FFF2-40B4-BE49-F238E27FC236}">
                <a16:creationId xmlns:a16="http://schemas.microsoft.com/office/drawing/2014/main" id="{72B6F7E8-48D8-4701-AAC0-7D871BEAC408}"/>
              </a:ext>
            </a:extLst>
          </p:cNvPr>
          <p:cNvPicPr/>
          <p:nvPr/>
        </p:nvPicPr>
        <p:blipFill rotWithShape="1">
          <a:blip r:embed="rId3"/>
          <a:srcRect b="11086"/>
          <a:stretch/>
        </p:blipFill>
        <p:spPr>
          <a:xfrm>
            <a:off x="5479797" y="1972790"/>
            <a:ext cx="3480971" cy="1986263"/>
          </a:xfrm>
          <a:prstGeom prst="rect">
            <a:avLst/>
          </a:prstGeom>
          <a:noFill/>
          <a:ln w="9525">
            <a:noFill/>
            <a:miter lim="800000"/>
            <a:headEnd/>
            <a:tailEnd/>
          </a:ln>
        </p:spPr>
      </p:pic>
      <p:graphicFrame>
        <p:nvGraphicFramePr>
          <p:cNvPr id="10" name="表格 9">
            <a:extLst>
              <a:ext uri="{FF2B5EF4-FFF2-40B4-BE49-F238E27FC236}">
                <a16:creationId xmlns:a16="http://schemas.microsoft.com/office/drawing/2014/main" id="{6D26928D-A417-47AC-88EE-F592C9AC13BF}"/>
              </a:ext>
            </a:extLst>
          </p:cNvPr>
          <p:cNvGraphicFramePr>
            <a:graphicFrameLocks noGrp="1"/>
          </p:cNvGraphicFramePr>
          <p:nvPr>
            <p:extLst>
              <p:ext uri="{D42A27DB-BD31-4B8C-83A1-F6EECF244321}">
                <p14:modId xmlns:p14="http://schemas.microsoft.com/office/powerpoint/2010/main" val="675523287"/>
              </p:ext>
            </p:extLst>
          </p:nvPr>
        </p:nvGraphicFramePr>
        <p:xfrm>
          <a:off x="5461936" y="1502238"/>
          <a:ext cx="6600825" cy="2456815"/>
        </p:xfrm>
        <a:graphic>
          <a:graphicData uri="http://schemas.openxmlformats.org/drawingml/2006/table">
            <a:tbl>
              <a:tblPr firstRow="1" firstCol="1" bandRow="1">
                <a:tableStyleId>{91EBBBCC-DAD2-459C-BE2E-F6DE35CF9A28}</a:tableStyleId>
              </a:tblPr>
              <a:tblGrid>
                <a:gridCol w="3351555">
                  <a:extLst>
                    <a:ext uri="{9D8B030D-6E8A-4147-A177-3AD203B41FA5}">
                      <a16:colId xmlns:a16="http://schemas.microsoft.com/office/drawing/2014/main" val="1164432560"/>
                    </a:ext>
                  </a:extLst>
                </a:gridCol>
                <a:gridCol w="103685">
                  <a:extLst>
                    <a:ext uri="{9D8B030D-6E8A-4147-A177-3AD203B41FA5}">
                      <a16:colId xmlns:a16="http://schemas.microsoft.com/office/drawing/2014/main" val="970472645"/>
                    </a:ext>
                  </a:extLst>
                </a:gridCol>
                <a:gridCol w="1520950">
                  <a:extLst>
                    <a:ext uri="{9D8B030D-6E8A-4147-A177-3AD203B41FA5}">
                      <a16:colId xmlns:a16="http://schemas.microsoft.com/office/drawing/2014/main" val="2820378974"/>
                    </a:ext>
                  </a:extLst>
                </a:gridCol>
                <a:gridCol w="103685">
                  <a:extLst>
                    <a:ext uri="{9D8B030D-6E8A-4147-A177-3AD203B41FA5}">
                      <a16:colId xmlns:a16="http://schemas.microsoft.com/office/drawing/2014/main" val="1519823073"/>
                    </a:ext>
                  </a:extLst>
                </a:gridCol>
                <a:gridCol w="1520950">
                  <a:extLst>
                    <a:ext uri="{9D8B030D-6E8A-4147-A177-3AD203B41FA5}">
                      <a16:colId xmlns:a16="http://schemas.microsoft.com/office/drawing/2014/main" val="2552138002"/>
                    </a:ext>
                  </a:extLst>
                </a:gridCol>
              </a:tblGrid>
              <a:tr h="216535">
                <a:tc rowSpan="2" gridSpan="2">
                  <a:txBody>
                    <a:bodyPr/>
                    <a:lstStyle/>
                    <a:p>
                      <a:pPr algn="ctr">
                        <a:spcAft>
                          <a:spcPts val="0"/>
                        </a:spcAft>
                      </a:pPr>
                      <a:r>
                        <a:rPr lang="zh-CN" sz="12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加 工 工 艺 过 程 卡 片</a:t>
                      </a:r>
                      <a:endParaRPr lang="zh-CN" sz="105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solidFill>
                      <a:srgbClr val="D54753"/>
                    </a:solidFill>
                  </a:tcPr>
                </a:tc>
                <a:tc rowSpan="2" hMerge="1">
                  <a:txBody>
                    <a:bodyPr/>
                    <a:lstStyle/>
                    <a:p>
                      <a:endParaRPr lang="zh-CN" altLang="en-US"/>
                    </a:p>
                  </a:txBody>
                  <a:tcPr/>
                </a:tc>
                <a:tc gridSpan="2">
                  <a:txBody>
                    <a:bodyPr/>
                    <a:lstStyle/>
                    <a:p>
                      <a:pPr algn="ctr">
                        <a:spcAft>
                          <a:spcPts val="0"/>
                        </a:spcAft>
                      </a:pPr>
                      <a:r>
                        <a:rPr lang="zh-CN" sz="12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名称</a:t>
                      </a:r>
                      <a:endParaRPr lang="zh-CN" sz="105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solidFill>
                      <a:srgbClr val="D54753"/>
                    </a:solidFill>
                  </a:tcPr>
                </a:tc>
                <a:tc hMerge="1">
                  <a:txBody>
                    <a:bodyPr/>
                    <a:lstStyle/>
                    <a:p>
                      <a:endParaRPr lang="zh-CN" altLang="en-US"/>
                    </a:p>
                  </a:txBody>
                  <a:tcPr/>
                </a:tc>
                <a:tc>
                  <a:txBody>
                    <a:bodyPr/>
                    <a:lstStyle/>
                    <a:p>
                      <a:pPr algn="ctr">
                        <a:spcAft>
                          <a:spcPts val="0"/>
                        </a:spcAft>
                      </a:pPr>
                      <a:r>
                        <a:rPr lang="en-US" sz="12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A</a:t>
                      </a:r>
                      <a:r>
                        <a:rPr lang="zh-CN" sz="12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面工序</a:t>
                      </a:r>
                      <a:endParaRPr lang="zh-CN" sz="105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solidFill>
                      <a:srgbClr val="D54753"/>
                    </a:solidFill>
                  </a:tcPr>
                </a:tc>
                <a:extLst>
                  <a:ext uri="{0D108BD9-81ED-4DB2-BD59-A6C34878D82A}">
                    <a16:rowId xmlns:a16="http://schemas.microsoft.com/office/drawing/2014/main" val="3502163636"/>
                  </a:ext>
                </a:extLst>
              </a:tr>
              <a:tr h="99060">
                <a:tc gridSpan="2" vMerge="1">
                  <a:txBody>
                    <a:bodyPr/>
                    <a:lstStyle/>
                    <a:p>
                      <a:endParaRPr lang="zh-CN" altLang="en-US"/>
                    </a:p>
                  </a:txBody>
                  <a:tcPr/>
                </a:tc>
                <a:tc hMerge="1" vMerge="1">
                  <a:txBody>
                    <a:bodyPr/>
                    <a:lstStyle/>
                    <a:p>
                      <a:endParaRPr lang="zh-CN" altLang="en-US"/>
                    </a:p>
                  </a:txBody>
                  <a:tcPr/>
                </a:tc>
                <a:tc gridSpan="2">
                  <a:txBody>
                    <a:bodyPr/>
                    <a:lstStyle/>
                    <a:p>
                      <a:pPr algn="ctr">
                        <a:spcAft>
                          <a:spcPts val="0"/>
                        </a:spcAf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图号</a:t>
                      </a:r>
                      <a:endParaRPr lang="zh-CN" sz="105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hMerge="1">
                  <a:txBody>
                    <a:bodyPr/>
                    <a:lstStyle/>
                    <a:p>
                      <a:endParaRPr lang="zh-CN" altLang="en-US"/>
                    </a:p>
                  </a:txBody>
                  <a:tcPr/>
                </a:tc>
                <a:tc>
                  <a:txBody>
                    <a:bodyPr/>
                    <a:lstStyle/>
                    <a:p>
                      <a:pPr algn="ctr">
                        <a:spcAft>
                          <a:spcPts val="0"/>
                        </a:spcAf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A-001</a:t>
                      </a:r>
                      <a:endParaRPr lang="zh-CN" sz="105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extLst>
                  <a:ext uri="{0D108BD9-81ED-4DB2-BD59-A6C34878D82A}">
                    <a16:rowId xmlns:a16="http://schemas.microsoft.com/office/drawing/2014/main" val="1835535241"/>
                  </a:ext>
                </a:extLst>
              </a:tr>
              <a:tr h="460375">
                <a:tc rowSpan="5">
                  <a:txBody>
                    <a:bodyPr/>
                    <a:lstStyle/>
                    <a:p>
                      <a:pPr algn="ctr">
                        <a:spcAft>
                          <a:spcPts val="0"/>
                        </a:spcAf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5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gridSpan="2">
                  <a:txBody>
                    <a:bodyPr/>
                    <a:lstStyle/>
                    <a:p>
                      <a:pPr algn="ctr">
                        <a:spcAft>
                          <a:spcPts val="0"/>
                        </a:spcAft>
                      </a:pPr>
                      <a:r>
                        <a:rPr lang="en-US" alt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车间</a:t>
                      </a:r>
                      <a:endParaRPr lang="zh-CN" sz="105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hMerge="1">
                  <a:txBody>
                    <a:bodyPr/>
                    <a:lstStyle/>
                    <a:p>
                      <a:endParaRPr lang="zh-CN" altLang="en-US"/>
                    </a:p>
                  </a:txBody>
                  <a:tcPr/>
                </a:tc>
                <a:tc gridSpan="2">
                  <a:txBody>
                    <a:bodyPr/>
                    <a:lstStyle/>
                    <a:p>
                      <a:pPr algn="ctr">
                        <a:spcAft>
                          <a:spcPts val="0"/>
                        </a:spcAft>
                      </a:pPr>
                      <a:r>
                        <a:rPr lang="zh-CN"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数控加工车间</a:t>
                      </a:r>
                      <a:endParaRPr lang="zh-CN" sz="105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hMerge="1">
                  <a:txBody>
                    <a:bodyPr/>
                    <a:lstStyle/>
                    <a:p>
                      <a:endParaRPr lang="zh-CN" altLang="en-US"/>
                    </a:p>
                  </a:txBody>
                  <a:tcPr/>
                </a:tc>
                <a:extLst>
                  <a:ext uri="{0D108BD9-81ED-4DB2-BD59-A6C34878D82A}">
                    <a16:rowId xmlns:a16="http://schemas.microsoft.com/office/drawing/2014/main" val="482684667"/>
                  </a:ext>
                </a:extLst>
              </a:tr>
              <a:tr h="439420">
                <a:tc vMerge="1">
                  <a:txBody>
                    <a:bodyPr/>
                    <a:lstStyle/>
                    <a:p>
                      <a:endParaRPr lang="zh-CN" altLang="en-US"/>
                    </a:p>
                  </a:txBody>
                  <a:tcPr/>
                </a:tc>
                <a:tc gridSpan="2">
                  <a:txBody>
                    <a:bodyPr/>
                    <a:lstStyle/>
                    <a:p>
                      <a:pPr algn="ctr">
                        <a:spcAft>
                          <a:spcPts val="0"/>
                        </a:spcAf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毛坯类型尺寸</a:t>
                      </a:r>
                      <a:endParaRPr lang="zh-CN" sz="105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hMerge="1">
                  <a:txBody>
                    <a:bodyPr/>
                    <a:lstStyle/>
                    <a:p>
                      <a:endParaRPr lang="zh-CN" altLang="en-US"/>
                    </a:p>
                  </a:txBody>
                  <a:tcPr/>
                </a:tc>
                <a:tc gridSpan="2">
                  <a:txBody>
                    <a:bodyPr/>
                    <a:lstStyle/>
                    <a:p>
                      <a:pPr algn="ctr">
                        <a:spcAft>
                          <a:spcPts val="0"/>
                        </a:spcAft>
                      </a:pPr>
                      <a:r>
                        <a:rPr lang="en-US" sz="12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150mm*120mm*50mm</a:t>
                      </a:r>
                      <a:endParaRPr lang="zh-CN" sz="105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hMerge="1">
                  <a:txBody>
                    <a:bodyPr/>
                    <a:lstStyle/>
                    <a:p>
                      <a:endParaRPr lang="zh-CN" altLang="en-US"/>
                    </a:p>
                  </a:txBody>
                  <a:tcPr/>
                </a:tc>
                <a:extLst>
                  <a:ext uri="{0D108BD9-81ED-4DB2-BD59-A6C34878D82A}">
                    <a16:rowId xmlns:a16="http://schemas.microsoft.com/office/drawing/2014/main" val="1329638422"/>
                  </a:ext>
                </a:extLst>
              </a:tr>
              <a:tr h="355600">
                <a:tc vMerge="1">
                  <a:txBody>
                    <a:bodyPr/>
                    <a:lstStyle/>
                    <a:p>
                      <a:endParaRPr lang="zh-CN" altLang="en-US"/>
                    </a:p>
                  </a:txBody>
                  <a:tcPr/>
                </a:tc>
                <a:tc gridSpan="2">
                  <a:txBody>
                    <a:bodyPr/>
                    <a:lstStyle/>
                    <a:p>
                      <a:pPr algn="ctr">
                        <a:spcAft>
                          <a:spcPts val="0"/>
                        </a:spcAf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工艺调整用料</a:t>
                      </a:r>
                      <a:endParaRPr lang="zh-CN" sz="105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hMerge="1">
                  <a:txBody>
                    <a:bodyPr/>
                    <a:lstStyle/>
                    <a:p>
                      <a:endParaRPr lang="zh-CN" altLang="en-US"/>
                    </a:p>
                  </a:txBody>
                  <a:tcPr/>
                </a:tc>
                <a:tc gridSpan="2">
                  <a:txBody>
                    <a:bodyPr/>
                    <a:lstStyle/>
                    <a:p>
                      <a:pPr algn="ctr">
                        <a:spcAft>
                          <a:spcPts val="0"/>
                        </a:spcAft>
                      </a:pPr>
                      <a:r>
                        <a:rPr lang="zh-CN"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调质处理</a:t>
                      </a:r>
                      <a:endParaRPr lang="zh-CN" sz="105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hMerge="1">
                  <a:txBody>
                    <a:bodyPr/>
                    <a:lstStyle/>
                    <a:p>
                      <a:endParaRPr lang="zh-CN" altLang="en-US"/>
                    </a:p>
                  </a:txBody>
                  <a:tcPr/>
                </a:tc>
                <a:extLst>
                  <a:ext uri="{0D108BD9-81ED-4DB2-BD59-A6C34878D82A}">
                    <a16:rowId xmlns:a16="http://schemas.microsoft.com/office/drawing/2014/main" val="580269478"/>
                  </a:ext>
                </a:extLst>
              </a:tr>
              <a:tr h="434975">
                <a:tc vMerge="1">
                  <a:txBody>
                    <a:bodyPr/>
                    <a:lstStyle/>
                    <a:p>
                      <a:endParaRPr lang="zh-CN" altLang="en-US"/>
                    </a:p>
                  </a:txBody>
                  <a:tcPr/>
                </a:tc>
                <a:tc gridSpan="2">
                  <a:txBody>
                    <a:bodyPr/>
                    <a:lstStyle/>
                    <a:p>
                      <a:pPr algn="ctr">
                        <a:spcAft>
                          <a:spcPts val="0"/>
                        </a:spcAf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毛坯中零件数</a:t>
                      </a:r>
                      <a:endParaRPr lang="zh-CN" sz="105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hMerge="1">
                  <a:txBody>
                    <a:bodyPr/>
                    <a:lstStyle/>
                    <a:p>
                      <a:endParaRPr lang="zh-CN" altLang="en-US"/>
                    </a:p>
                  </a:txBody>
                  <a:tcPr/>
                </a:tc>
                <a:tc gridSpan="2">
                  <a:txBody>
                    <a:bodyPr/>
                    <a:lstStyle/>
                    <a:p>
                      <a:pPr algn="ctr">
                        <a:spcAft>
                          <a:spcPts val="0"/>
                        </a:spcAf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a:t>
                      </a:r>
                      <a:endParaRPr lang="zh-CN" sz="105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hMerge="1">
                  <a:txBody>
                    <a:bodyPr/>
                    <a:lstStyle/>
                    <a:p>
                      <a:endParaRPr lang="zh-CN" altLang="en-US"/>
                    </a:p>
                  </a:txBody>
                  <a:tcPr/>
                </a:tc>
                <a:extLst>
                  <a:ext uri="{0D108BD9-81ED-4DB2-BD59-A6C34878D82A}">
                    <a16:rowId xmlns:a16="http://schemas.microsoft.com/office/drawing/2014/main" val="3256414066"/>
                  </a:ext>
                </a:extLst>
              </a:tr>
              <a:tr h="367030">
                <a:tc vMerge="1">
                  <a:txBody>
                    <a:bodyPr/>
                    <a:lstStyle/>
                    <a:p>
                      <a:endParaRPr lang="zh-CN" altLang="en-US"/>
                    </a:p>
                  </a:txBody>
                  <a:tcPr/>
                </a:tc>
                <a:tc gridSpan="2">
                  <a:txBody>
                    <a:bodyPr/>
                    <a:lstStyle/>
                    <a:p>
                      <a:pPr algn="ctr">
                        <a:spcAft>
                          <a:spcPts val="0"/>
                        </a:spcAft>
                      </a:pPr>
                      <a:r>
                        <a:rPr lang="zh-CN"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加工设备</a:t>
                      </a:r>
                      <a:endParaRPr lang="zh-CN" sz="105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hMerge="1">
                  <a:txBody>
                    <a:bodyPr/>
                    <a:lstStyle/>
                    <a:p>
                      <a:endParaRPr lang="zh-CN" altLang="en-US"/>
                    </a:p>
                  </a:txBody>
                  <a:tcPr/>
                </a:tc>
                <a:tc gridSpan="2">
                  <a:txBody>
                    <a:bodyPr/>
                    <a:lstStyle/>
                    <a:p>
                      <a:pPr algn="ctr">
                        <a:spcAft>
                          <a:spcPts val="0"/>
                        </a:spcAf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加工中心</a:t>
                      </a:r>
                      <a:endParaRPr lang="zh-CN" sz="105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hMerge="1">
                  <a:txBody>
                    <a:bodyPr/>
                    <a:lstStyle/>
                    <a:p>
                      <a:endParaRPr lang="zh-CN" altLang="en-US"/>
                    </a:p>
                  </a:txBody>
                  <a:tcPr/>
                </a:tc>
                <a:extLst>
                  <a:ext uri="{0D108BD9-81ED-4DB2-BD59-A6C34878D82A}">
                    <a16:rowId xmlns:a16="http://schemas.microsoft.com/office/drawing/2014/main" val="2159366335"/>
                  </a:ext>
                </a:extLst>
              </a:tr>
            </a:tbl>
          </a:graphicData>
        </a:graphic>
      </p:graphicFrame>
      <p:graphicFrame>
        <p:nvGraphicFramePr>
          <p:cNvPr id="11" name="表格 10">
            <a:extLst>
              <a:ext uri="{FF2B5EF4-FFF2-40B4-BE49-F238E27FC236}">
                <a16:creationId xmlns:a16="http://schemas.microsoft.com/office/drawing/2014/main" id="{26CFF51B-6A22-41B3-8E3E-9C3BD844F348}"/>
              </a:ext>
            </a:extLst>
          </p:cNvPr>
          <p:cNvGraphicFramePr>
            <a:graphicFrameLocks noGrp="1"/>
          </p:cNvGraphicFramePr>
          <p:nvPr>
            <p:extLst>
              <p:ext uri="{D42A27DB-BD31-4B8C-83A1-F6EECF244321}">
                <p14:modId xmlns:p14="http://schemas.microsoft.com/office/powerpoint/2010/main" val="716075187"/>
              </p:ext>
            </p:extLst>
          </p:nvPr>
        </p:nvGraphicFramePr>
        <p:xfrm>
          <a:off x="5479797" y="4076529"/>
          <a:ext cx="6600825" cy="2147893"/>
        </p:xfrm>
        <a:graphic>
          <a:graphicData uri="http://schemas.openxmlformats.org/drawingml/2006/table">
            <a:tbl>
              <a:tblPr firstRow="1" firstCol="1" bandRow="1">
                <a:tableStyleId>{5C22544A-7EE6-4342-B048-85BDC9FD1C3A}</a:tableStyleId>
              </a:tblPr>
              <a:tblGrid>
                <a:gridCol w="455186">
                  <a:extLst>
                    <a:ext uri="{9D8B030D-6E8A-4147-A177-3AD203B41FA5}">
                      <a16:colId xmlns:a16="http://schemas.microsoft.com/office/drawing/2014/main" val="1018844784"/>
                    </a:ext>
                  </a:extLst>
                </a:gridCol>
                <a:gridCol w="572126">
                  <a:extLst>
                    <a:ext uri="{9D8B030D-6E8A-4147-A177-3AD203B41FA5}">
                      <a16:colId xmlns:a16="http://schemas.microsoft.com/office/drawing/2014/main" val="3495749966"/>
                    </a:ext>
                  </a:extLst>
                </a:gridCol>
                <a:gridCol w="2547532">
                  <a:extLst>
                    <a:ext uri="{9D8B030D-6E8A-4147-A177-3AD203B41FA5}">
                      <a16:colId xmlns:a16="http://schemas.microsoft.com/office/drawing/2014/main" val="2418422532"/>
                    </a:ext>
                  </a:extLst>
                </a:gridCol>
                <a:gridCol w="891511">
                  <a:extLst>
                    <a:ext uri="{9D8B030D-6E8A-4147-A177-3AD203B41FA5}">
                      <a16:colId xmlns:a16="http://schemas.microsoft.com/office/drawing/2014/main" val="2058036022"/>
                    </a:ext>
                  </a:extLst>
                </a:gridCol>
                <a:gridCol w="668319">
                  <a:extLst>
                    <a:ext uri="{9D8B030D-6E8A-4147-A177-3AD203B41FA5}">
                      <a16:colId xmlns:a16="http://schemas.microsoft.com/office/drawing/2014/main" val="4058469185"/>
                    </a:ext>
                  </a:extLst>
                </a:gridCol>
                <a:gridCol w="669576">
                  <a:extLst>
                    <a:ext uri="{9D8B030D-6E8A-4147-A177-3AD203B41FA5}">
                      <a16:colId xmlns:a16="http://schemas.microsoft.com/office/drawing/2014/main" val="2398929775"/>
                    </a:ext>
                  </a:extLst>
                </a:gridCol>
                <a:gridCol w="455186">
                  <a:extLst>
                    <a:ext uri="{9D8B030D-6E8A-4147-A177-3AD203B41FA5}">
                      <a16:colId xmlns:a16="http://schemas.microsoft.com/office/drawing/2014/main" val="1623641827"/>
                    </a:ext>
                  </a:extLst>
                </a:gridCol>
                <a:gridCol w="341389">
                  <a:extLst>
                    <a:ext uri="{9D8B030D-6E8A-4147-A177-3AD203B41FA5}">
                      <a16:colId xmlns:a16="http://schemas.microsoft.com/office/drawing/2014/main" val="2965418539"/>
                    </a:ext>
                  </a:extLst>
                </a:gridCol>
              </a:tblGrid>
              <a:tr h="209698">
                <a:tc rowSpan="2">
                  <a:txBody>
                    <a:bodyPr/>
                    <a:lstStyle/>
                    <a:p>
                      <a:pPr algn="ctr">
                        <a:spcAft>
                          <a:spcPts val="0"/>
                        </a:spcAft>
                      </a:pP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54753"/>
                    </a:solidFill>
                  </a:tcPr>
                </a:tc>
                <a:tc rowSpan="2">
                  <a:txBody>
                    <a:bodyPr/>
                    <a:lstStyle/>
                    <a:p>
                      <a:pPr algn="ctr">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名称</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54753"/>
                    </a:solidFill>
                  </a:tcPr>
                </a:tc>
                <a:tc rowSpan="2">
                  <a:txBody>
                    <a:bodyPr/>
                    <a:lstStyle/>
                    <a:p>
                      <a:pPr algn="ctr">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工序</a:t>
                      </a: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步</a:t>
                      </a: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内容及要求</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54753"/>
                    </a:solidFill>
                  </a:tcPr>
                </a:tc>
                <a:tc rowSpan="2">
                  <a:txBody>
                    <a:bodyPr/>
                    <a:lstStyle/>
                    <a:p>
                      <a:pPr algn="ctr">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刀具</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54753"/>
                    </a:solidFill>
                  </a:tcPr>
                </a:tc>
                <a:tc rowSpan="2">
                  <a:txBody>
                    <a:bodyPr/>
                    <a:lstStyle/>
                    <a:p>
                      <a:pPr algn="ctr">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余量</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54753"/>
                    </a:solidFill>
                  </a:tcPr>
                </a:tc>
                <a:tc rowSpan="2">
                  <a:txBody>
                    <a:bodyPr/>
                    <a:lstStyle/>
                    <a:p>
                      <a:pPr algn="ctr">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夹具</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54753"/>
                    </a:solidFill>
                  </a:tcPr>
                </a:tc>
                <a:tc gridSpan="2">
                  <a:txBody>
                    <a:bodyPr/>
                    <a:lstStyle/>
                    <a:p>
                      <a:pPr algn="ctr">
                        <a:spcAft>
                          <a:spcPts val="0"/>
                        </a:spcAft>
                      </a:pPr>
                      <a:r>
                        <a:rPr lang="zh-CN" sz="1000" kern="100">
                          <a:effectLst/>
                        </a:rPr>
                        <a:t>工时定额</a:t>
                      </a:r>
                      <a:endParaRPr lang="zh-CN" sz="1000">
                        <a:effectLst/>
                        <a:latin typeface="Times New Roman" panose="02020603050405020304" pitchFamily="18" charset="0"/>
                        <a:ea typeface="宋体" panose="02010600030101010101" pitchFamily="2" charset="-122"/>
                      </a:endParaRPr>
                    </a:p>
                  </a:txBody>
                  <a:tcPr marL="68580" marR="68580" marT="0" marB="0">
                    <a:lnL w="12700" cmpd="sng">
                      <a:noFill/>
                    </a:lnL>
                    <a:lnB w="38100" cmpd="sng">
                      <a:noFill/>
                    </a:lnB>
                    <a:solidFill>
                      <a:srgbClr val="D54753"/>
                    </a:solidFill>
                  </a:tcPr>
                </a:tc>
                <a:tc hMerge="1">
                  <a:txBody>
                    <a:bodyPr/>
                    <a:lstStyle/>
                    <a:p>
                      <a:endParaRPr lang="zh-CN" altLang="en-US"/>
                    </a:p>
                  </a:txBody>
                  <a:tcPr/>
                </a:tc>
                <a:extLst>
                  <a:ext uri="{0D108BD9-81ED-4DB2-BD59-A6C34878D82A}">
                    <a16:rowId xmlns:a16="http://schemas.microsoft.com/office/drawing/2014/main" val="878630268"/>
                  </a:ext>
                </a:extLst>
              </a:tr>
              <a:tr h="43250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0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准备结束</a:t>
                      </a:r>
                      <a:endParaRPr lang="zh-CN" sz="10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38100" cmpd="sng">
                      <a:noFill/>
                    </a:lnL>
                    <a:lnR w="12700" cmpd="sng">
                      <a:noFill/>
                    </a:lnR>
                    <a:lnT w="38100" cmpd="sng">
                      <a:noFill/>
                    </a:lnT>
                    <a:lnB w="12700" cmpd="sng">
                      <a:noFill/>
                    </a:lnB>
                    <a:lnTlToBr w="12700" cmpd="sng">
                      <a:noFill/>
                      <a:prstDash val="solid"/>
                    </a:lnTlToBr>
                    <a:lnBlToTr w="12700" cmpd="sng">
                      <a:noFill/>
                      <a:prstDash val="solid"/>
                    </a:lnBlToTr>
                    <a:solidFill>
                      <a:srgbClr val="D54753"/>
                    </a:solidFill>
                  </a:tcPr>
                </a:tc>
                <a:tc>
                  <a:txBody>
                    <a:bodyPr/>
                    <a:lstStyle/>
                    <a:p>
                      <a:pPr algn="ctr">
                        <a:spcAft>
                          <a:spcPts val="0"/>
                        </a:spcAft>
                      </a:pPr>
                      <a:r>
                        <a:rPr lang="zh-CN" sz="10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单件</a:t>
                      </a:r>
                      <a:endParaRPr lang="zh-CN" sz="10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54753"/>
                    </a:solidFill>
                  </a:tcPr>
                </a:tc>
                <a:extLst>
                  <a:ext uri="{0D108BD9-81ED-4DB2-BD59-A6C34878D82A}">
                    <a16:rowId xmlns:a16="http://schemas.microsoft.com/office/drawing/2014/main" val="1516436701"/>
                  </a:ext>
                </a:extLst>
              </a:tr>
              <a:tr h="212819">
                <a:tc>
                  <a:txBody>
                    <a:bodyPr/>
                    <a:lstStyle/>
                    <a:p>
                      <a:pPr algn="ctr">
                        <a:spcAft>
                          <a:spcPts val="0"/>
                        </a:spcAft>
                      </a:pP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上表面</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面铣刀加工上表面，以面光出来为准</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tabLst>
                          <a:tab pos="198120" algn="l"/>
                        </a:tabLst>
                      </a:pPr>
                      <a:r>
                        <a:rPr lang="zh-CN"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a:t>
                      </a: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63</a:t>
                      </a:r>
                      <a:r>
                        <a:rPr lang="zh-CN"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面铣刀</a:t>
                      </a: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0</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平口钳</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418162"/>
                  </a:ext>
                </a:extLst>
              </a:tr>
              <a:tr h="212819">
                <a:tc>
                  <a:txBody>
                    <a:bodyPr/>
                    <a:lstStyle/>
                    <a:p>
                      <a:pPr algn="ctr">
                        <a:spcAft>
                          <a:spcPts val="0"/>
                        </a:spcAft>
                      </a:pP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2</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外轮廓</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加工外轮廓</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tabLst>
                          <a:tab pos="198120" algn="l"/>
                        </a:tabLst>
                      </a:pPr>
                      <a:r>
                        <a:rPr lang="zh-CN"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a:t>
                      </a: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12</a:t>
                      </a:r>
                      <a:r>
                        <a:rPr lang="zh-CN"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立铣刀</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0</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平口钳</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9370095"/>
                  </a:ext>
                </a:extLst>
              </a:tr>
              <a:tr h="299570">
                <a:tc>
                  <a:txBody>
                    <a:bodyPr/>
                    <a:lstStyle/>
                    <a:p>
                      <a:pPr algn="ctr">
                        <a:spcAft>
                          <a:spcPts val="0"/>
                        </a:spcAft>
                      </a:pP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3</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粗加工</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粗加工凹槽和凸台</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tabLst>
                          <a:tab pos="198120" algn="l"/>
                        </a:tabLs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a:t>
                      </a: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8</a:t>
                      </a: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两刃键槽铣刀</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0.3mm</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平口钳</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4316308"/>
                  </a:ext>
                </a:extLst>
              </a:tr>
              <a:tr h="299570">
                <a:tc>
                  <a:txBody>
                    <a:bodyPr/>
                    <a:lstStyle/>
                    <a:p>
                      <a:pPr algn="ctr">
                        <a:spcAft>
                          <a:spcPts val="0"/>
                        </a:spcAft>
                      </a:pP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4</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精加工</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精加工凹槽和凸台</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a:t>
                      </a:r>
                      <a:r>
                        <a:rPr lang="en-US"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8</a:t>
                      </a:r>
                      <a:r>
                        <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两刃键槽铣刀</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0</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平口钳</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046568"/>
                  </a:ext>
                </a:extLst>
              </a:tr>
              <a:tr h="208451">
                <a:tc>
                  <a:txBody>
                    <a:bodyPr/>
                    <a:lstStyle/>
                    <a:p>
                      <a:pPr algn="ctr">
                        <a:spcAft>
                          <a:spcPts val="0"/>
                        </a:spcAft>
                      </a:pPr>
                      <a:r>
                        <a:rPr lang="en-US"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5</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倒角</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倒角加工</a:t>
                      </a:r>
                      <a:endParaRPr lang="zh-CN" sz="10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a:t>
                      </a: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8R1</a:t>
                      </a: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牛鼻刀</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0</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平口钳</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0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6038619"/>
                  </a:ext>
                </a:extLst>
              </a:tr>
            </a:tbl>
          </a:graphicData>
        </a:graphic>
      </p:graphicFrame>
      <p:grpSp>
        <p:nvGrpSpPr>
          <p:cNvPr id="45" name="组合 44">
            <a:extLst>
              <a:ext uri="{FF2B5EF4-FFF2-40B4-BE49-F238E27FC236}">
                <a16:creationId xmlns:a16="http://schemas.microsoft.com/office/drawing/2014/main" id="{14E85181-5C60-41FB-A7BA-16D15CE9C69E}"/>
              </a:ext>
            </a:extLst>
          </p:cNvPr>
          <p:cNvGrpSpPr/>
          <p:nvPr/>
        </p:nvGrpSpPr>
        <p:grpSpPr>
          <a:xfrm>
            <a:off x="254409" y="1061110"/>
            <a:ext cx="3696078" cy="369332"/>
            <a:chOff x="784151" y="1027537"/>
            <a:chExt cx="3696078" cy="369332"/>
          </a:xfrm>
        </p:grpSpPr>
        <p:sp>
          <p:nvSpPr>
            <p:cNvPr id="7" name="Rectangle 1">
              <a:extLst>
                <a:ext uri="{FF2B5EF4-FFF2-40B4-BE49-F238E27FC236}">
                  <a16:creationId xmlns:a16="http://schemas.microsoft.com/office/drawing/2014/main" id="{00CB0C53-4820-4E28-9126-185D00E7ECCD}"/>
                </a:ext>
              </a:extLst>
            </p:cNvPr>
            <p:cNvSpPr>
              <a:spLocks noChangeArrowheads="1"/>
            </p:cNvSpPr>
            <p:nvPr/>
          </p:nvSpPr>
          <p:spPr bwMode="auto">
            <a:xfrm>
              <a:off x="1102500" y="1027537"/>
              <a:ext cx="33777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rgbClr val="D54753"/>
                  </a:solidFill>
                  <a:latin typeface="方正综艺_GBK" panose="03000509000000000000" pitchFamily="65" charset="-122"/>
                  <a:ea typeface="方正综艺_GBK" panose="03000509000000000000" pitchFamily="65" charset="-122"/>
                  <a:cs typeface="宋体" panose="02010600030101010101" pitchFamily="2" charset="-122"/>
                </a:rPr>
                <a:t>刀具及切削用量的选择</a:t>
              </a:r>
              <a:endParaRPr kumimoji="0" lang="zh-CN" altLang="en-US" sz="1000" b="0" i="0" u="none" strike="noStrike" cap="none" normalizeH="0" baseline="0" dirty="0">
                <a:ln>
                  <a:noFill/>
                </a:ln>
                <a:solidFill>
                  <a:srgbClr val="D54753"/>
                </a:solidFill>
                <a:effectLst/>
                <a:latin typeface="方正综艺_GBK" panose="03000509000000000000" pitchFamily="65" charset="-122"/>
                <a:ea typeface="方正综艺_GBK" panose="03000509000000000000" pitchFamily="65" charset="-122"/>
              </a:endParaRPr>
            </a:p>
          </p:txBody>
        </p:sp>
        <p:sp>
          <p:nvSpPr>
            <p:cNvPr id="42" name="Shape 2591">
              <a:extLst>
                <a:ext uri="{FF2B5EF4-FFF2-40B4-BE49-F238E27FC236}">
                  <a16:creationId xmlns:a16="http://schemas.microsoft.com/office/drawing/2014/main" id="{DB90AD69-67A8-44AF-B48D-521649BD370F}"/>
                </a:ext>
              </a:extLst>
            </p:cNvPr>
            <p:cNvSpPr>
              <a:spLocks noChangeAspect="1"/>
            </p:cNvSpPr>
            <p:nvPr/>
          </p:nvSpPr>
          <p:spPr>
            <a:xfrm>
              <a:off x="784151" y="1042735"/>
              <a:ext cx="318349" cy="3183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D54753"/>
            </a:solidFill>
            <a:ln w="12700">
              <a:miter lim="400000"/>
            </a:ln>
          </p:spPr>
          <p:txBody>
            <a:bodyPr lIns="19045" tIns="19045" rIns="19045" bIns="19045" anchor="ctr"/>
            <a:lstStyle/>
            <a:p>
              <a:pPr defTabSz="2285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D54753"/>
                </a:solidFill>
                <a:effectLst>
                  <a:outerShdw blurRad="38100" dist="12700" dir="5400000" rotWithShape="0">
                    <a:srgbClr val="000000">
                      <a:alpha val="50000"/>
                    </a:srgbClr>
                  </a:outerShdw>
                </a:effectLst>
                <a:latin typeface="Agency FB" panose="020B0503020202020204" pitchFamily="34" charset="0"/>
                <a:ea typeface="Gill Sans"/>
                <a:cs typeface="+mn-ea"/>
                <a:sym typeface="+mn-lt"/>
              </a:endParaRPr>
            </a:p>
          </p:txBody>
        </p:sp>
      </p:grpSp>
      <p:grpSp>
        <p:nvGrpSpPr>
          <p:cNvPr id="46" name="组合 45">
            <a:extLst>
              <a:ext uri="{FF2B5EF4-FFF2-40B4-BE49-F238E27FC236}">
                <a16:creationId xmlns:a16="http://schemas.microsoft.com/office/drawing/2014/main" id="{2C64FCC0-113D-46AB-9BEB-AA4560F283B6}"/>
              </a:ext>
            </a:extLst>
          </p:cNvPr>
          <p:cNvGrpSpPr/>
          <p:nvPr/>
        </p:nvGrpSpPr>
        <p:grpSpPr>
          <a:xfrm>
            <a:off x="9920515" y="1024096"/>
            <a:ext cx="2942490" cy="370561"/>
            <a:chOff x="6533214" y="1042735"/>
            <a:chExt cx="2942490" cy="370561"/>
          </a:xfrm>
        </p:grpSpPr>
        <p:sp>
          <p:nvSpPr>
            <p:cNvPr id="40" name="Rectangle 1">
              <a:extLst>
                <a:ext uri="{FF2B5EF4-FFF2-40B4-BE49-F238E27FC236}">
                  <a16:creationId xmlns:a16="http://schemas.microsoft.com/office/drawing/2014/main" id="{7BEF62E7-738B-496F-9899-DAF87FD7AE19}"/>
                </a:ext>
              </a:extLst>
            </p:cNvPr>
            <p:cNvSpPr>
              <a:spLocks noChangeArrowheads="1"/>
            </p:cNvSpPr>
            <p:nvPr/>
          </p:nvSpPr>
          <p:spPr bwMode="auto">
            <a:xfrm>
              <a:off x="6883869" y="1043964"/>
              <a:ext cx="25918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rgbClr val="D54753"/>
                  </a:solidFill>
                  <a:latin typeface="方正综艺_GBK" panose="03000509000000000000" pitchFamily="65" charset="-122"/>
                  <a:ea typeface="方正综艺_GBK" panose="03000509000000000000" pitchFamily="65" charset="-122"/>
                  <a:cs typeface="宋体" panose="02010600030101010101" pitchFamily="2" charset="-122"/>
                </a:rPr>
                <a:t>加工工序的划分</a:t>
              </a:r>
              <a:endParaRPr kumimoji="0" lang="zh-CN" altLang="en-US" sz="1000" b="0" i="0" u="none" strike="noStrike" cap="none" normalizeH="0" baseline="0" dirty="0">
                <a:ln>
                  <a:noFill/>
                </a:ln>
                <a:solidFill>
                  <a:srgbClr val="D54753"/>
                </a:solidFill>
                <a:effectLst/>
                <a:latin typeface="方正综艺_GBK" panose="03000509000000000000" pitchFamily="65" charset="-122"/>
                <a:ea typeface="方正综艺_GBK" panose="03000509000000000000" pitchFamily="65" charset="-122"/>
              </a:endParaRPr>
            </a:p>
          </p:txBody>
        </p:sp>
        <p:sp>
          <p:nvSpPr>
            <p:cNvPr id="43" name="Shape 2591">
              <a:extLst>
                <a:ext uri="{FF2B5EF4-FFF2-40B4-BE49-F238E27FC236}">
                  <a16:creationId xmlns:a16="http://schemas.microsoft.com/office/drawing/2014/main" id="{A392B881-42BA-4D27-8485-62913F22716A}"/>
                </a:ext>
              </a:extLst>
            </p:cNvPr>
            <p:cNvSpPr>
              <a:spLocks noChangeAspect="1"/>
            </p:cNvSpPr>
            <p:nvPr/>
          </p:nvSpPr>
          <p:spPr>
            <a:xfrm>
              <a:off x="6533214" y="1042735"/>
              <a:ext cx="318349" cy="3183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D54753"/>
            </a:solidFill>
            <a:ln w="12700">
              <a:miter lim="400000"/>
            </a:ln>
          </p:spPr>
          <p:txBody>
            <a:bodyPr lIns="19045" tIns="19045" rIns="19045" bIns="19045" anchor="ctr"/>
            <a:lstStyle/>
            <a:p>
              <a:pPr defTabSz="2285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D54753"/>
                </a:solidFill>
                <a:effectLst>
                  <a:outerShdw blurRad="38100" dist="12700" dir="5400000" rotWithShape="0">
                    <a:srgbClr val="000000">
                      <a:alpha val="50000"/>
                    </a:srgbClr>
                  </a:outerShdw>
                </a:effectLst>
                <a:latin typeface="Agency FB" panose="020B0503020202020204" pitchFamily="34" charset="0"/>
                <a:ea typeface="Gill Sans"/>
                <a:cs typeface="+mn-ea"/>
                <a:sym typeface="+mn-lt"/>
              </a:endParaRPr>
            </a:p>
          </p:txBody>
        </p:sp>
      </p:grpSp>
      <p:sp>
        <p:nvSpPr>
          <p:cNvPr id="13" name="矩形 12">
            <a:extLst>
              <a:ext uri="{FF2B5EF4-FFF2-40B4-BE49-F238E27FC236}">
                <a16:creationId xmlns:a16="http://schemas.microsoft.com/office/drawing/2014/main" id="{D732B794-EFAD-4E12-B94D-2DCA21D0E460}"/>
              </a:ext>
            </a:extLst>
          </p:cNvPr>
          <p:cNvSpPr/>
          <p:nvPr/>
        </p:nvSpPr>
        <p:spPr>
          <a:xfrm>
            <a:off x="152811" y="1515117"/>
            <a:ext cx="5274522" cy="308770"/>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a:extLst>
              <a:ext uri="{FF2B5EF4-FFF2-40B4-BE49-F238E27FC236}">
                <a16:creationId xmlns:a16="http://schemas.microsoft.com/office/drawing/2014/main" id="{A93048FF-7030-45B0-A2D0-92B55F7FEB12}"/>
              </a:ext>
            </a:extLst>
          </p:cNvPr>
          <p:cNvGraphicFramePr>
            <a:graphicFrameLocks noGrp="1"/>
          </p:cNvGraphicFramePr>
          <p:nvPr>
            <p:extLst>
              <p:ext uri="{D42A27DB-BD31-4B8C-83A1-F6EECF244321}">
                <p14:modId xmlns:p14="http://schemas.microsoft.com/office/powerpoint/2010/main" val="2377437351"/>
              </p:ext>
            </p:extLst>
          </p:nvPr>
        </p:nvGraphicFramePr>
        <p:xfrm>
          <a:off x="152811" y="1574978"/>
          <a:ext cx="5253256" cy="4651645"/>
        </p:xfrm>
        <a:graphic>
          <a:graphicData uri="http://schemas.openxmlformats.org/drawingml/2006/table">
            <a:tbl>
              <a:tblPr firstRow="1" firstCol="1" bandRow="1">
                <a:tableStyleId>{0660B408-B3CF-4A94-85FC-2B1E0A45F4A2}</a:tableStyleId>
              </a:tblPr>
              <a:tblGrid>
                <a:gridCol w="615596">
                  <a:extLst>
                    <a:ext uri="{9D8B030D-6E8A-4147-A177-3AD203B41FA5}">
                      <a16:colId xmlns:a16="http://schemas.microsoft.com/office/drawing/2014/main" val="2563443096"/>
                    </a:ext>
                  </a:extLst>
                </a:gridCol>
                <a:gridCol w="1141045">
                  <a:extLst>
                    <a:ext uri="{9D8B030D-6E8A-4147-A177-3AD203B41FA5}">
                      <a16:colId xmlns:a16="http://schemas.microsoft.com/office/drawing/2014/main" val="3045596274"/>
                    </a:ext>
                  </a:extLst>
                </a:gridCol>
                <a:gridCol w="1110791">
                  <a:extLst>
                    <a:ext uri="{9D8B030D-6E8A-4147-A177-3AD203B41FA5}">
                      <a16:colId xmlns:a16="http://schemas.microsoft.com/office/drawing/2014/main" val="1010156393"/>
                    </a:ext>
                  </a:extLst>
                </a:gridCol>
                <a:gridCol w="723033">
                  <a:extLst>
                    <a:ext uri="{9D8B030D-6E8A-4147-A177-3AD203B41FA5}">
                      <a16:colId xmlns:a16="http://schemas.microsoft.com/office/drawing/2014/main" val="2575620906"/>
                    </a:ext>
                  </a:extLst>
                </a:gridCol>
                <a:gridCol w="787248">
                  <a:extLst>
                    <a:ext uri="{9D8B030D-6E8A-4147-A177-3AD203B41FA5}">
                      <a16:colId xmlns:a16="http://schemas.microsoft.com/office/drawing/2014/main" val="751952270"/>
                    </a:ext>
                  </a:extLst>
                </a:gridCol>
                <a:gridCol w="875543">
                  <a:extLst>
                    <a:ext uri="{9D8B030D-6E8A-4147-A177-3AD203B41FA5}">
                      <a16:colId xmlns:a16="http://schemas.microsoft.com/office/drawing/2014/main" val="1817978773"/>
                    </a:ext>
                  </a:extLst>
                </a:gridCol>
              </a:tblGrid>
              <a:tr h="451477">
                <a:tc>
                  <a:txBody>
                    <a:bodyPr/>
                    <a:lstStyle/>
                    <a:p>
                      <a:pPr algn="ctr">
                        <a:spcAft>
                          <a:spcPts val="0"/>
                        </a:spcAft>
                        <a:tabLst>
                          <a:tab pos="198120" algn="l"/>
                        </a:tabLst>
                      </a:pPr>
                      <a:r>
                        <a:rPr lang="zh-CN" sz="12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刀具号</a:t>
                      </a:r>
                      <a:endParaRPr lang="zh-CN" sz="105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zh-CN" sz="12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刀具名称</a:t>
                      </a:r>
                      <a:endParaRPr lang="zh-CN" sz="105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zh-CN" sz="12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材料</a:t>
                      </a:r>
                      <a:endParaRPr lang="zh-CN" sz="105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zh-CN" sz="12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转速</a:t>
                      </a:r>
                      <a:endParaRPr lang="zh-CN" sz="105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zh-CN" sz="12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进给</a:t>
                      </a:r>
                      <a:endParaRPr lang="zh-CN" sz="105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zh-CN" sz="12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背吃刀量</a:t>
                      </a:r>
                      <a:endParaRPr lang="zh-CN" sz="105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extLst>
                  <a:ext uri="{0D108BD9-81ED-4DB2-BD59-A6C34878D82A}">
                    <a16:rowId xmlns:a16="http://schemas.microsoft.com/office/drawing/2014/main" val="357806310"/>
                  </a:ext>
                </a:extLst>
              </a:tr>
              <a:tr h="451477">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T01</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Ф63</a:t>
                      </a: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面铣刀</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刀片刀</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3200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280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1mm</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extLst>
                  <a:ext uri="{0D108BD9-81ED-4DB2-BD59-A6C34878D82A}">
                    <a16:rowId xmlns:a16="http://schemas.microsoft.com/office/drawing/2014/main" val="1856693198"/>
                  </a:ext>
                </a:extLst>
              </a:tr>
              <a:tr h="451477">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T02</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Ф12</a:t>
                      </a: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立铣刀</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钨钢刀</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3500</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300</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2mm</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extLst>
                  <a:ext uri="{0D108BD9-81ED-4DB2-BD59-A6C34878D82A}">
                    <a16:rowId xmlns:a16="http://schemas.microsoft.com/office/drawing/2014/main" val="3523461474"/>
                  </a:ext>
                </a:extLst>
              </a:tr>
              <a:tr h="588352">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T03</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Ф8</a:t>
                      </a: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两刃键槽铣刀</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钨钢刀</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4300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300</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2mm</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extLst>
                  <a:ext uri="{0D108BD9-81ED-4DB2-BD59-A6C34878D82A}">
                    <a16:rowId xmlns:a16="http://schemas.microsoft.com/office/drawing/2014/main" val="1543361159"/>
                  </a:ext>
                </a:extLst>
              </a:tr>
              <a:tr h="451477">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T04</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Ф8R1</a:t>
                      </a:r>
                      <a:r>
                        <a:rPr lang="zh-CN"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牛鼻刀</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钨钢刀</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5500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500</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2mm</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extLst>
                  <a:ext uri="{0D108BD9-81ED-4DB2-BD59-A6C34878D82A}">
                    <a16:rowId xmlns:a16="http://schemas.microsoft.com/office/drawing/2014/main" val="1483161517"/>
                  </a:ext>
                </a:extLst>
              </a:tr>
              <a:tr h="451477">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T05</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Ф3</a:t>
                      </a:r>
                      <a:r>
                        <a:rPr lang="zh-CN"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中心钻</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硬质合金</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2200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150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2mm</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extLst>
                  <a:ext uri="{0D108BD9-81ED-4DB2-BD59-A6C34878D82A}">
                    <a16:rowId xmlns:a16="http://schemas.microsoft.com/office/drawing/2014/main" val="250588356"/>
                  </a:ext>
                </a:extLst>
              </a:tr>
              <a:tr h="451477">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T06</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Ф8.5</a:t>
                      </a:r>
                      <a:r>
                        <a:rPr lang="zh-CN"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钻头</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zh-CN"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高速钢</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1100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120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2mm</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extLst>
                  <a:ext uri="{0D108BD9-81ED-4DB2-BD59-A6C34878D82A}">
                    <a16:rowId xmlns:a16="http://schemas.microsoft.com/office/drawing/2014/main" val="443268399"/>
                  </a:ext>
                </a:extLst>
              </a:tr>
              <a:tr h="451477">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T07</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Ф10</a:t>
                      </a:r>
                      <a:r>
                        <a:rPr lang="zh-CN"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钻头</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zh-CN"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高速钢</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1100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120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2mm</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extLst>
                  <a:ext uri="{0D108BD9-81ED-4DB2-BD59-A6C34878D82A}">
                    <a16:rowId xmlns:a16="http://schemas.microsoft.com/office/drawing/2014/main" val="81710423"/>
                  </a:ext>
                </a:extLst>
              </a:tr>
              <a:tr h="451477">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T08</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just">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M10</a:t>
                      </a:r>
                      <a:r>
                        <a:rPr lang="zh-CN"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丝锥</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硬质合金</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160</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280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extLst>
                  <a:ext uri="{0D108BD9-81ED-4DB2-BD59-A6C34878D82A}">
                    <a16:rowId xmlns:a16="http://schemas.microsoft.com/office/drawing/2014/main" val="1843407025"/>
                  </a:ext>
                </a:extLst>
              </a:tr>
              <a:tr h="451477">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T09</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zh-CN"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螺纹铣刀</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5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600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80</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tc>
                  <a:txBody>
                    <a:bodyPr/>
                    <a:lstStyle/>
                    <a:p>
                      <a:pPr algn="ctr">
                        <a:spcAft>
                          <a:spcPts val="0"/>
                        </a:spcAft>
                        <a:tabLst>
                          <a:tab pos="198120" algn="l"/>
                        </a:tabLst>
                      </a:pPr>
                      <a:r>
                        <a:rPr lang="en-US" sz="12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105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68580" marR="68580" marT="0" marB="0" anchor="ctr">
                    <a:noFill/>
                  </a:tcPr>
                </a:tc>
                <a:extLst>
                  <a:ext uri="{0D108BD9-81ED-4DB2-BD59-A6C34878D82A}">
                    <a16:rowId xmlns:a16="http://schemas.microsoft.com/office/drawing/2014/main" val="3299580529"/>
                  </a:ext>
                </a:extLst>
              </a:tr>
            </a:tbl>
          </a:graphicData>
        </a:graphic>
      </p:graphicFrame>
      <p:cxnSp>
        <p:nvCxnSpPr>
          <p:cNvPr id="16" name="直接连接符 15">
            <a:extLst>
              <a:ext uri="{FF2B5EF4-FFF2-40B4-BE49-F238E27FC236}">
                <a16:creationId xmlns:a16="http://schemas.microsoft.com/office/drawing/2014/main" id="{9BC90392-04DE-4FEC-ADD0-0E30767D32A1}"/>
              </a:ext>
            </a:extLst>
          </p:cNvPr>
          <p:cNvCxnSpPr>
            <a:cxnSpLocks/>
          </p:cNvCxnSpPr>
          <p:nvPr/>
        </p:nvCxnSpPr>
        <p:spPr>
          <a:xfrm>
            <a:off x="8903618" y="1895430"/>
            <a:ext cx="3101993" cy="0"/>
          </a:xfrm>
          <a:prstGeom prst="line">
            <a:avLst/>
          </a:prstGeom>
          <a:ln w="12700">
            <a:solidFill>
              <a:srgbClr val="D54753"/>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03449C6C-DBB4-473B-9C2E-85A4BB387DBA}"/>
              </a:ext>
            </a:extLst>
          </p:cNvPr>
          <p:cNvSpPr/>
          <p:nvPr/>
        </p:nvSpPr>
        <p:spPr>
          <a:xfrm>
            <a:off x="5479797" y="4184545"/>
            <a:ext cx="564577" cy="246221"/>
          </a:xfrm>
          <a:prstGeom prst="rect">
            <a:avLst/>
          </a:prstGeom>
        </p:spPr>
        <p:txBody>
          <a:bodyPr wrap="none">
            <a:spAutoFit/>
          </a:bodyPr>
          <a:lstStyle/>
          <a:p>
            <a:pPr algn="ctr">
              <a:spcAft>
                <a:spcPts val="0"/>
              </a:spcAft>
            </a:pPr>
            <a:r>
              <a:rPr lang="zh-CN" altLang="en-US" sz="1000" kern="1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rPr>
              <a:t>工作号</a:t>
            </a:r>
            <a:endParaRPr lang="zh-CN" altLang="zh-CN" sz="1000" dirty="0">
              <a:solidFill>
                <a:schemeClr val="bg1"/>
              </a:solidFill>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Tree>
    <p:extLst>
      <p:ext uri="{BB962C8B-B14F-4D97-AF65-F5344CB8AC3E}">
        <p14:creationId xmlns:p14="http://schemas.microsoft.com/office/powerpoint/2010/main" val="243358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53946"/>
        </a:solidFill>
        <a:effectLst/>
      </p:bgPr>
    </p:bg>
    <p:spTree>
      <p:nvGrpSpPr>
        <p:cNvPr id="1" name=""/>
        <p:cNvGrpSpPr/>
        <p:nvPr/>
      </p:nvGrpSpPr>
      <p:grpSpPr>
        <a:xfrm>
          <a:off x="0" y="0"/>
          <a:ext cx="0" cy="0"/>
          <a:chOff x="0" y="0"/>
          <a:chExt cx="0" cy="0"/>
        </a:xfrm>
      </p:grpSpPr>
      <p:grpSp>
        <p:nvGrpSpPr>
          <p:cNvPr id="2" name="组合 1"/>
          <p:cNvGrpSpPr/>
          <p:nvPr/>
        </p:nvGrpSpPr>
        <p:grpSpPr>
          <a:xfrm>
            <a:off x="-10528300" y="139699"/>
            <a:ext cx="33007270" cy="6584951"/>
            <a:chOff x="-3505200" y="139699"/>
            <a:chExt cx="19072416" cy="6584951"/>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 name="椭圆 5"/>
            <p:cNvSpPr/>
            <p:nvPr/>
          </p:nvSpPr>
          <p:spPr>
            <a:xfrm>
              <a:off x="-3505200" y="257175"/>
              <a:ext cx="19072416" cy="634365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39" name="文本框 38">
            <a:extLst>
              <a:ext uri="{FF2B5EF4-FFF2-40B4-BE49-F238E27FC236}">
                <a16:creationId xmlns:a16="http://schemas.microsoft.com/office/drawing/2014/main" id="{A029ABE1-22DC-45EE-B263-B10642ED713E}"/>
              </a:ext>
            </a:extLst>
          </p:cNvPr>
          <p:cNvSpPr txBox="1"/>
          <p:nvPr/>
        </p:nvSpPr>
        <p:spPr>
          <a:xfrm>
            <a:off x="3838671" y="279096"/>
            <a:ext cx="4587684" cy="830997"/>
          </a:xfrm>
          <a:prstGeom prst="rect">
            <a:avLst/>
          </a:prstGeom>
          <a:noFill/>
        </p:spPr>
        <p:txBody>
          <a:bodyPr wrap="square" rtlCol="0">
            <a:spAutoFit/>
          </a:bodyPr>
          <a:lstStyle/>
          <a:p>
            <a:pPr algn="ctr"/>
            <a:r>
              <a:rPr lang="zh-CN" altLang="en-US" sz="4800" dirty="0">
                <a:solidFill>
                  <a:srgbClr val="353946"/>
                </a:solidFill>
                <a:latin typeface="方正综艺_GBK" panose="03000509000000000000" pitchFamily="65" charset="-122"/>
                <a:ea typeface="方正综艺_GBK" panose="03000509000000000000" pitchFamily="65" charset="-122"/>
              </a:rPr>
              <a:t>三、工序的分析</a:t>
            </a:r>
          </a:p>
        </p:txBody>
      </p:sp>
      <p:grpSp>
        <p:nvGrpSpPr>
          <p:cNvPr id="46" name="组合 45">
            <a:extLst>
              <a:ext uri="{FF2B5EF4-FFF2-40B4-BE49-F238E27FC236}">
                <a16:creationId xmlns:a16="http://schemas.microsoft.com/office/drawing/2014/main" id="{2C64FCC0-113D-46AB-9BEB-AA4560F283B6}"/>
              </a:ext>
            </a:extLst>
          </p:cNvPr>
          <p:cNvGrpSpPr/>
          <p:nvPr/>
        </p:nvGrpSpPr>
        <p:grpSpPr>
          <a:xfrm>
            <a:off x="5014686" y="1249792"/>
            <a:ext cx="2140858" cy="370561"/>
            <a:chOff x="6533214" y="1042735"/>
            <a:chExt cx="2140858" cy="370561"/>
          </a:xfrm>
        </p:grpSpPr>
        <p:sp>
          <p:nvSpPr>
            <p:cNvPr id="40" name="Rectangle 1">
              <a:extLst>
                <a:ext uri="{FF2B5EF4-FFF2-40B4-BE49-F238E27FC236}">
                  <a16:creationId xmlns:a16="http://schemas.microsoft.com/office/drawing/2014/main" id="{7BEF62E7-738B-496F-9899-DAF87FD7AE19}"/>
                </a:ext>
              </a:extLst>
            </p:cNvPr>
            <p:cNvSpPr>
              <a:spLocks noChangeArrowheads="1"/>
            </p:cNvSpPr>
            <p:nvPr/>
          </p:nvSpPr>
          <p:spPr bwMode="auto">
            <a:xfrm>
              <a:off x="6883870" y="1043964"/>
              <a:ext cx="1790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rgbClr val="D54753"/>
                  </a:solidFill>
                  <a:latin typeface="方正综艺_GBK" panose="03000509000000000000" pitchFamily="65" charset="-122"/>
                  <a:ea typeface="方正综艺_GBK" panose="03000509000000000000" pitchFamily="65" charset="-122"/>
                  <a:cs typeface="宋体" panose="02010600030101010101" pitchFamily="2" charset="-122"/>
                </a:rPr>
                <a:t>加工工序的划分</a:t>
              </a:r>
              <a:endParaRPr kumimoji="0" lang="zh-CN" altLang="en-US" sz="1000" b="0" i="0" u="none" strike="noStrike" cap="none" normalizeH="0" baseline="0" dirty="0">
                <a:ln>
                  <a:noFill/>
                </a:ln>
                <a:solidFill>
                  <a:srgbClr val="D54753"/>
                </a:solidFill>
                <a:effectLst/>
                <a:latin typeface="方正综艺_GBK" panose="03000509000000000000" pitchFamily="65" charset="-122"/>
                <a:ea typeface="方正综艺_GBK" panose="03000509000000000000" pitchFamily="65" charset="-122"/>
              </a:endParaRPr>
            </a:p>
          </p:txBody>
        </p:sp>
        <p:sp>
          <p:nvSpPr>
            <p:cNvPr id="43" name="Shape 2591">
              <a:extLst>
                <a:ext uri="{FF2B5EF4-FFF2-40B4-BE49-F238E27FC236}">
                  <a16:creationId xmlns:a16="http://schemas.microsoft.com/office/drawing/2014/main" id="{A392B881-42BA-4D27-8485-62913F22716A}"/>
                </a:ext>
              </a:extLst>
            </p:cNvPr>
            <p:cNvSpPr>
              <a:spLocks noChangeAspect="1"/>
            </p:cNvSpPr>
            <p:nvPr/>
          </p:nvSpPr>
          <p:spPr>
            <a:xfrm>
              <a:off x="6533214" y="1042735"/>
              <a:ext cx="318349" cy="31834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D54753"/>
            </a:solidFill>
            <a:ln w="12700">
              <a:miter lim="400000"/>
            </a:ln>
          </p:spPr>
          <p:txBody>
            <a:bodyPr lIns="19045" tIns="19045" rIns="19045" bIns="19045" anchor="ctr"/>
            <a:lstStyle/>
            <a:p>
              <a:pPr defTabSz="2285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D54753"/>
                </a:solidFill>
                <a:effectLst>
                  <a:outerShdw blurRad="38100" dist="12700" dir="5400000" rotWithShape="0">
                    <a:srgbClr val="000000">
                      <a:alpha val="50000"/>
                    </a:srgbClr>
                  </a:outerShdw>
                </a:effectLst>
                <a:latin typeface="Agency FB" panose="020B0503020202020204" pitchFamily="34" charset="0"/>
                <a:ea typeface="Gill Sans"/>
                <a:cs typeface="+mn-ea"/>
                <a:sym typeface="+mn-lt"/>
              </a:endParaRPr>
            </a:p>
          </p:txBody>
        </p:sp>
      </p:grpSp>
      <p:graphicFrame>
        <p:nvGraphicFramePr>
          <p:cNvPr id="3" name="表格 2">
            <a:extLst>
              <a:ext uri="{FF2B5EF4-FFF2-40B4-BE49-F238E27FC236}">
                <a16:creationId xmlns:a16="http://schemas.microsoft.com/office/drawing/2014/main" id="{6023FBD7-90A0-4470-A813-C66D47CEDF18}"/>
              </a:ext>
            </a:extLst>
          </p:cNvPr>
          <p:cNvGraphicFramePr>
            <a:graphicFrameLocks noGrp="1"/>
          </p:cNvGraphicFramePr>
          <p:nvPr>
            <p:extLst>
              <p:ext uri="{D42A27DB-BD31-4B8C-83A1-F6EECF244321}">
                <p14:modId xmlns:p14="http://schemas.microsoft.com/office/powerpoint/2010/main" val="3283110705"/>
              </p:ext>
            </p:extLst>
          </p:nvPr>
        </p:nvGraphicFramePr>
        <p:xfrm>
          <a:off x="182146" y="1820378"/>
          <a:ext cx="5493583" cy="4357808"/>
        </p:xfrm>
        <a:graphic>
          <a:graphicData uri="http://schemas.openxmlformats.org/drawingml/2006/table">
            <a:tbl>
              <a:tblPr firstRow="1" firstCol="1" bandRow="1">
                <a:tableStyleId>{5202B0CA-FC54-4496-8BCA-5EF66A818D29}</a:tableStyleId>
              </a:tblPr>
              <a:tblGrid>
                <a:gridCol w="819735">
                  <a:extLst>
                    <a:ext uri="{9D8B030D-6E8A-4147-A177-3AD203B41FA5}">
                      <a16:colId xmlns:a16="http://schemas.microsoft.com/office/drawing/2014/main" val="1514441136"/>
                    </a:ext>
                  </a:extLst>
                </a:gridCol>
                <a:gridCol w="1030330">
                  <a:extLst>
                    <a:ext uri="{9D8B030D-6E8A-4147-A177-3AD203B41FA5}">
                      <a16:colId xmlns:a16="http://schemas.microsoft.com/office/drawing/2014/main" val="889432205"/>
                    </a:ext>
                  </a:extLst>
                </a:gridCol>
                <a:gridCol w="167570">
                  <a:extLst>
                    <a:ext uri="{9D8B030D-6E8A-4147-A177-3AD203B41FA5}">
                      <a16:colId xmlns:a16="http://schemas.microsoft.com/office/drawing/2014/main" val="498746488"/>
                    </a:ext>
                  </a:extLst>
                </a:gridCol>
                <a:gridCol w="167570">
                  <a:extLst>
                    <a:ext uri="{9D8B030D-6E8A-4147-A177-3AD203B41FA5}">
                      <a16:colId xmlns:a16="http://schemas.microsoft.com/office/drawing/2014/main" val="3529766557"/>
                    </a:ext>
                  </a:extLst>
                </a:gridCol>
                <a:gridCol w="167570">
                  <a:extLst>
                    <a:ext uri="{9D8B030D-6E8A-4147-A177-3AD203B41FA5}">
                      <a16:colId xmlns:a16="http://schemas.microsoft.com/office/drawing/2014/main" val="2054392046"/>
                    </a:ext>
                  </a:extLst>
                </a:gridCol>
                <a:gridCol w="167570">
                  <a:extLst>
                    <a:ext uri="{9D8B030D-6E8A-4147-A177-3AD203B41FA5}">
                      <a16:colId xmlns:a16="http://schemas.microsoft.com/office/drawing/2014/main" val="1121367397"/>
                    </a:ext>
                  </a:extLst>
                </a:gridCol>
                <a:gridCol w="1203562">
                  <a:extLst>
                    <a:ext uri="{9D8B030D-6E8A-4147-A177-3AD203B41FA5}">
                      <a16:colId xmlns:a16="http://schemas.microsoft.com/office/drawing/2014/main" val="3682141042"/>
                    </a:ext>
                  </a:extLst>
                </a:gridCol>
                <a:gridCol w="167570">
                  <a:extLst>
                    <a:ext uri="{9D8B030D-6E8A-4147-A177-3AD203B41FA5}">
                      <a16:colId xmlns:a16="http://schemas.microsoft.com/office/drawing/2014/main" val="3481242229"/>
                    </a:ext>
                  </a:extLst>
                </a:gridCol>
                <a:gridCol w="167570">
                  <a:extLst>
                    <a:ext uri="{9D8B030D-6E8A-4147-A177-3AD203B41FA5}">
                      <a16:colId xmlns:a16="http://schemas.microsoft.com/office/drawing/2014/main" val="618464763"/>
                    </a:ext>
                  </a:extLst>
                </a:gridCol>
                <a:gridCol w="819735">
                  <a:extLst>
                    <a:ext uri="{9D8B030D-6E8A-4147-A177-3AD203B41FA5}">
                      <a16:colId xmlns:a16="http://schemas.microsoft.com/office/drawing/2014/main" val="1184960435"/>
                    </a:ext>
                  </a:extLst>
                </a:gridCol>
                <a:gridCol w="614801">
                  <a:extLst>
                    <a:ext uri="{9D8B030D-6E8A-4147-A177-3AD203B41FA5}">
                      <a16:colId xmlns:a16="http://schemas.microsoft.com/office/drawing/2014/main" val="3808963100"/>
                    </a:ext>
                  </a:extLst>
                </a:gridCol>
              </a:tblGrid>
              <a:tr h="114979">
                <a:tc rowSpan="2" gridSpan="5">
                  <a:txBody>
                    <a:bodyPr/>
                    <a:lstStyle/>
                    <a:p>
                      <a:pPr algn="ctr">
                        <a:spcAft>
                          <a:spcPts val="0"/>
                        </a:spcAft>
                      </a:pPr>
                      <a:r>
                        <a:rPr lang="zh-CN" sz="1200" kern="100" dirty="0">
                          <a:effectLst/>
                        </a:rPr>
                        <a:t>加 工 工 艺 过 程 卡 片</a:t>
                      </a:r>
                      <a:endParaRPr lang="zh-CN" sz="6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gridSpan="3">
                  <a:txBody>
                    <a:bodyPr/>
                    <a:lstStyle/>
                    <a:p>
                      <a:pPr algn="ctr">
                        <a:spcAft>
                          <a:spcPts val="0"/>
                        </a:spcAft>
                      </a:pPr>
                      <a:r>
                        <a:rPr lang="zh-CN" sz="600" kern="100" dirty="0">
                          <a:effectLst/>
                        </a:rPr>
                        <a:t>名称</a:t>
                      </a:r>
                      <a:endParaRPr lang="zh-CN" sz="600" dirty="0">
                        <a:effectLst/>
                        <a:latin typeface="Times New Roman" panose="02020603050405020304" pitchFamily="18" charset="0"/>
                        <a:ea typeface="宋体" panose="02010600030101010101" pitchFamily="2" charset="-122"/>
                      </a:endParaRPr>
                    </a:p>
                  </a:txBody>
                  <a:tcPr marL="36416" marR="36416" marT="0" marB="0" anchor="ctr">
                    <a:solidFill>
                      <a:srgbClr val="353946"/>
                    </a:solidFill>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600" kern="100" dirty="0">
                          <a:effectLst/>
                        </a:rPr>
                        <a:t>B</a:t>
                      </a:r>
                      <a:r>
                        <a:rPr lang="zh-CN" sz="600" kern="100" dirty="0">
                          <a:effectLst/>
                        </a:rPr>
                        <a:t>面工序</a:t>
                      </a:r>
                      <a:endParaRPr lang="zh-CN" sz="600" dirty="0">
                        <a:effectLst/>
                        <a:latin typeface="Times New Roman" panose="02020603050405020304" pitchFamily="18" charset="0"/>
                        <a:ea typeface="宋体" panose="02010600030101010101" pitchFamily="2" charset="-122"/>
                      </a:endParaRPr>
                    </a:p>
                  </a:txBody>
                  <a:tcPr marL="36416" marR="36416" marT="0" marB="0">
                    <a:solidFill>
                      <a:srgbClr val="353946"/>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60975046"/>
                  </a:ext>
                </a:extLst>
              </a:tr>
              <a:tr h="84970">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a:txBody>
                    <a:bodyPr/>
                    <a:lstStyle/>
                    <a:p>
                      <a:pPr algn="ctr">
                        <a:spcAft>
                          <a:spcPts val="0"/>
                        </a:spcAft>
                      </a:pPr>
                      <a:r>
                        <a:rPr lang="zh-CN" sz="600" kern="100" dirty="0">
                          <a:solidFill>
                            <a:schemeClr val="bg1"/>
                          </a:solidFill>
                          <a:effectLst/>
                        </a:rPr>
                        <a:t>图号</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nchor="ctr">
                    <a:solidFill>
                      <a:srgbClr val="D54753"/>
                    </a:solidFill>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600" kern="100" dirty="0">
                          <a:solidFill>
                            <a:srgbClr val="F5F5F5"/>
                          </a:solidFill>
                          <a:effectLst/>
                        </a:rPr>
                        <a:t>A-001</a:t>
                      </a:r>
                      <a:endParaRPr lang="zh-CN" sz="6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3824260"/>
                  </a:ext>
                </a:extLst>
              </a:tr>
              <a:tr h="244457">
                <a:tc rowSpan="5" gridSpan="3">
                  <a:txBody>
                    <a:bodyPr/>
                    <a:lstStyle/>
                    <a:p>
                      <a:pPr algn="ctr">
                        <a:spcAft>
                          <a:spcPts val="0"/>
                        </a:spcAft>
                      </a:pPr>
                      <a:endParaRPr lang="en-US" sz="600" kern="100" dirty="0">
                        <a:solidFill>
                          <a:srgbClr val="D54753"/>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rowSpan="5" hMerge="1">
                  <a:txBody>
                    <a:bodyPr/>
                    <a:lstStyle/>
                    <a:p>
                      <a:endParaRPr lang="zh-CN" altLang="en-US"/>
                    </a:p>
                  </a:txBody>
                  <a:tcPr/>
                </a:tc>
                <a:tc rowSpan="5" hMerge="1">
                  <a:txBody>
                    <a:bodyPr/>
                    <a:lstStyle/>
                    <a:p>
                      <a:endParaRPr lang="zh-CN" altLang="en-US"/>
                    </a:p>
                  </a:txBody>
                  <a:tcPr/>
                </a:tc>
                <a:tc gridSpan="3">
                  <a:txBody>
                    <a:bodyPr/>
                    <a:lstStyle/>
                    <a:p>
                      <a:pPr algn="ctr">
                        <a:spcAft>
                          <a:spcPts val="0"/>
                        </a:spcAft>
                      </a:pPr>
                      <a:r>
                        <a:rPr lang="zh-CN" sz="600" kern="100">
                          <a:effectLst/>
                        </a:rPr>
                        <a:t>车间</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zh-CN" sz="600" kern="100">
                          <a:effectLst/>
                        </a:rPr>
                        <a:t>数控加工车间</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28867877"/>
                  </a:ext>
                </a:extLst>
              </a:tr>
              <a:tr h="233330">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a:txBody>
                    <a:bodyPr/>
                    <a:lstStyle/>
                    <a:p>
                      <a:pPr algn="ctr">
                        <a:spcAft>
                          <a:spcPts val="0"/>
                        </a:spcAft>
                      </a:pPr>
                      <a:r>
                        <a:rPr lang="zh-CN" sz="600" kern="100" dirty="0">
                          <a:solidFill>
                            <a:schemeClr val="bg1"/>
                          </a:solidFill>
                          <a:effectLst/>
                        </a:rPr>
                        <a:t>毛坯类型尺寸</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en-US" sz="600" dirty="0">
                          <a:solidFill>
                            <a:schemeClr val="bg1"/>
                          </a:solidFill>
                          <a:effectLst/>
                        </a:rPr>
                        <a:t>150mm*120mm*50mm</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40072926"/>
                  </a:ext>
                </a:extLst>
              </a:tr>
              <a:tr h="188822">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a:txBody>
                    <a:bodyPr/>
                    <a:lstStyle/>
                    <a:p>
                      <a:pPr algn="ctr">
                        <a:spcAft>
                          <a:spcPts val="0"/>
                        </a:spcAft>
                      </a:pPr>
                      <a:r>
                        <a:rPr lang="zh-CN" sz="600" kern="100" dirty="0">
                          <a:effectLst/>
                        </a:rPr>
                        <a:t>工艺调整用料</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zh-CN" sz="600" kern="100" dirty="0">
                          <a:effectLst/>
                        </a:rPr>
                        <a:t>调质处理</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96756392"/>
                  </a:ext>
                </a:extLst>
              </a:tr>
              <a:tr h="230970">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a:txBody>
                    <a:bodyPr/>
                    <a:lstStyle/>
                    <a:p>
                      <a:pPr algn="ctr">
                        <a:spcAft>
                          <a:spcPts val="0"/>
                        </a:spcAft>
                      </a:pPr>
                      <a:r>
                        <a:rPr lang="zh-CN" sz="600" kern="100" dirty="0">
                          <a:solidFill>
                            <a:schemeClr val="bg1"/>
                          </a:solidFill>
                          <a:effectLst/>
                        </a:rPr>
                        <a:t>毛坯中零件数</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en-US" sz="600" kern="100" dirty="0">
                          <a:solidFill>
                            <a:schemeClr val="bg1"/>
                          </a:solidFill>
                          <a:effectLst/>
                        </a:rPr>
                        <a:t>1</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41129865"/>
                  </a:ext>
                </a:extLst>
              </a:tr>
              <a:tr h="194891">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a:txBody>
                    <a:bodyPr/>
                    <a:lstStyle/>
                    <a:p>
                      <a:pPr algn="ctr">
                        <a:spcAft>
                          <a:spcPts val="0"/>
                        </a:spcAft>
                      </a:pPr>
                      <a:r>
                        <a:rPr lang="zh-CN" sz="600" kern="100" dirty="0">
                          <a:effectLst/>
                        </a:rPr>
                        <a:t>加工设备</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zh-CN" sz="600" kern="100" dirty="0">
                          <a:effectLst/>
                        </a:rPr>
                        <a:t>加工中心</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53220571"/>
                  </a:ext>
                </a:extLst>
              </a:tr>
              <a:tr h="113293">
                <a:tc rowSpan="2">
                  <a:txBody>
                    <a:bodyPr/>
                    <a:lstStyle/>
                    <a:p>
                      <a:pPr algn="ctr">
                        <a:spcAft>
                          <a:spcPts val="0"/>
                        </a:spcAft>
                      </a:pPr>
                      <a:r>
                        <a:rPr lang="zh-CN" sz="600" kern="100" dirty="0">
                          <a:solidFill>
                            <a:schemeClr val="bg1"/>
                          </a:solidFill>
                          <a:effectLst/>
                        </a:rPr>
                        <a:t>工步号</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rowSpan="2">
                  <a:txBody>
                    <a:bodyPr/>
                    <a:lstStyle/>
                    <a:p>
                      <a:pPr algn="ctr">
                        <a:spcAft>
                          <a:spcPts val="0"/>
                        </a:spcAft>
                      </a:pPr>
                      <a:r>
                        <a:rPr lang="en-US" sz="600" kern="100" dirty="0">
                          <a:solidFill>
                            <a:schemeClr val="bg1"/>
                          </a:solidFill>
                          <a:effectLst/>
                        </a:rPr>
                        <a:t> </a:t>
                      </a:r>
                      <a:endParaRPr lang="zh-CN" sz="600" dirty="0">
                        <a:solidFill>
                          <a:schemeClr val="bg1"/>
                        </a:solidFill>
                        <a:effectLst/>
                      </a:endParaRPr>
                    </a:p>
                    <a:p>
                      <a:pPr algn="ctr">
                        <a:spcAft>
                          <a:spcPts val="0"/>
                        </a:spcAft>
                      </a:pPr>
                      <a:r>
                        <a:rPr lang="zh-CN" sz="600" kern="100" dirty="0">
                          <a:solidFill>
                            <a:schemeClr val="bg1"/>
                          </a:solidFill>
                          <a:effectLst/>
                        </a:rPr>
                        <a:t>名称</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rowSpan="2" gridSpan="2">
                  <a:txBody>
                    <a:bodyPr/>
                    <a:lstStyle/>
                    <a:p>
                      <a:pPr algn="ctr">
                        <a:spcAft>
                          <a:spcPts val="0"/>
                        </a:spcAft>
                      </a:pPr>
                      <a:r>
                        <a:rPr lang="en-US" sz="600" kern="100">
                          <a:solidFill>
                            <a:schemeClr val="bg1"/>
                          </a:solidFill>
                          <a:effectLst/>
                        </a:rPr>
                        <a:t> </a:t>
                      </a:r>
                      <a:endParaRPr lang="zh-CN" sz="600">
                        <a:solidFill>
                          <a:schemeClr val="bg1"/>
                        </a:solidFill>
                        <a:effectLst/>
                      </a:endParaRPr>
                    </a:p>
                    <a:p>
                      <a:pPr algn="ctr">
                        <a:spcAft>
                          <a:spcPts val="0"/>
                        </a:spcAft>
                      </a:pPr>
                      <a:r>
                        <a:rPr lang="zh-CN" sz="600" kern="100">
                          <a:solidFill>
                            <a:schemeClr val="bg1"/>
                          </a:solidFill>
                          <a:effectLst/>
                        </a:rPr>
                        <a:t>工序</a:t>
                      </a:r>
                      <a:r>
                        <a:rPr lang="en-US" sz="600" kern="100">
                          <a:solidFill>
                            <a:schemeClr val="bg1"/>
                          </a:solidFill>
                          <a:effectLst/>
                        </a:rPr>
                        <a:t>(</a:t>
                      </a:r>
                      <a:r>
                        <a:rPr lang="zh-CN" sz="600" kern="100">
                          <a:solidFill>
                            <a:schemeClr val="bg1"/>
                          </a:solidFill>
                          <a:effectLst/>
                        </a:rPr>
                        <a:t>步</a:t>
                      </a:r>
                      <a:r>
                        <a:rPr lang="en-US" sz="600" kern="100">
                          <a:solidFill>
                            <a:schemeClr val="bg1"/>
                          </a:solidFill>
                          <a:effectLst/>
                        </a:rPr>
                        <a:t>)</a:t>
                      </a:r>
                      <a:r>
                        <a:rPr lang="zh-CN" sz="600" kern="100">
                          <a:solidFill>
                            <a:schemeClr val="bg1"/>
                          </a:solidFill>
                          <a:effectLst/>
                        </a:rPr>
                        <a:t>内容及要求</a:t>
                      </a:r>
                      <a:endParaRPr lang="zh-CN" sz="60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rowSpan="2" hMerge="1">
                  <a:txBody>
                    <a:bodyPr/>
                    <a:lstStyle/>
                    <a:p>
                      <a:endParaRPr lang="zh-CN" altLang="en-US"/>
                    </a:p>
                  </a:txBody>
                  <a:tcPr/>
                </a:tc>
                <a:tc rowSpan="2" gridSpan="2">
                  <a:txBody>
                    <a:bodyPr/>
                    <a:lstStyle/>
                    <a:p>
                      <a:pPr algn="ctr">
                        <a:spcAft>
                          <a:spcPts val="0"/>
                        </a:spcAft>
                      </a:pPr>
                      <a:r>
                        <a:rPr lang="en-US" sz="600" kern="100" dirty="0">
                          <a:solidFill>
                            <a:schemeClr val="bg1"/>
                          </a:solidFill>
                          <a:effectLst/>
                        </a:rPr>
                        <a:t> </a:t>
                      </a:r>
                      <a:endParaRPr lang="zh-CN" sz="600" dirty="0">
                        <a:solidFill>
                          <a:schemeClr val="bg1"/>
                        </a:solidFill>
                        <a:effectLst/>
                      </a:endParaRPr>
                    </a:p>
                    <a:p>
                      <a:pPr algn="ctr">
                        <a:spcAft>
                          <a:spcPts val="0"/>
                        </a:spcAft>
                      </a:pPr>
                      <a:r>
                        <a:rPr lang="zh-CN" sz="600" kern="100" dirty="0">
                          <a:solidFill>
                            <a:schemeClr val="bg1"/>
                          </a:solidFill>
                          <a:effectLst/>
                        </a:rPr>
                        <a:t>刀具</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rowSpan="2" hMerge="1">
                  <a:txBody>
                    <a:bodyPr/>
                    <a:lstStyle/>
                    <a:p>
                      <a:endParaRPr lang="zh-CN" altLang="en-US"/>
                    </a:p>
                  </a:txBody>
                  <a:tcPr/>
                </a:tc>
                <a:tc rowSpan="2">
                  <a:txBody>
                    <a:bodyPr/>
                    <a:lstStyle/>
                    <a:p>
                      <a:pPr algn="ctr">
                        <a:spcAft>
                          <a:spcPts val="0"/>
                        </a:spcAft>
                      </a:pPr>
                      <a:r>
                        <a:rPr lang="en-US" sz="600" kern="100" dirty="0">
                          <a:solidFill>
                            <a:schemeClr val="bg1"/>
                          </a:solidFill>
                          <a:effectLst/>
                        </a:rPr>
                        <a:t> </a:t>
                      </a:r>
                      <a:endParaRPr lang="zh-CN" sz="600" dirty="0">
                        <a:solidFill>
                          <a:schemeClr val="bg1"/>
                        </a:solidFill>
                        <a:effectLst/>
                      </a:endParaRPr>
                    </a:p>
                    <a:p>
                      <a:pPr algn="ctr">
                        <a:spcAft>
                          <a:spcPts val="0"/>
                        </a:spcAft>
                      </a:pPr>
                      <a:r>
                        <a:rPr lang="zh-CN" sz="600" kern="100" dirty="0">
                          <a:solidFill>
                            <a:schemeClr val="bg1"/>
                          </a:solidFill>
                          <a:effectLst/>
                        </a:rPr>
                        <a:t>余量</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rowSpan="2" gridSpan="2">
                  <a:txBody>
                    <a:bodyPr/>
                    <a:lstStyle/>
                    <a:p>
                      <a:pPr algn="ctr">
                        <a:spcAft>
                          <a:spcPts val="0"/>
                        </a:spcAft>
                      </a:pPr>
                      <a:r>
                        <a:rPr lang="en-US" sz="600" kern="100">
                          <a:solidFill>
                            <a:schemeClr val="bg1"/>
                          </a:solidFill>
                          <a:effectLst/>
                        </a:rPr>
                        <a:t> </a:t>
                      </a:r>
                      <a:endParaRPr lang="zh-CN" sz="600">
                        <a:solidFill>
                          <a:schemeClr val="bg1"/>
                        </a:solidFill>
                        <a:effectLst/>
                      </a:endParaRPr>
                    </a:p>
                    <a:p>
                      <a:pPr algn="ctr">
                        <a:spcAft>
                          <a:spcPts val="0"/>
                        </a:spcAft>
                      </a:pPr>
                      <a:r>
                        <a:rPr lang="zh-CN" sz="600" kern="100">
                          <a:solidFill>
                            <a:schemeClr val="bg1"/>
                          </a:solidFill>
                          <a:effectLst/>
                        </a:rPr>
                        <a:t>夹具</a:t>
                      </a:r>
                      <a:endParaRPr lang="zh-CN" sz="60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rowSpan="2" hMerge="1">
                  <a:txBody>
                    <a:bodyPr/>
                    <a:lstStyle/>
                    <a:p>
                      <a:endParaRPr lang="zh-CN" altLang="en-US"/>
                    </a:p>
                  </a:txBody>
                  <a:tcPr/>
                </a:tc>
                <a:tc gridSpan="2">
                  <a:txBody>
                    <a:bodyPr/>
                    <a:lstStyle/>
                    <a:p>
                      <a:pPr algn="ctr">
                        <a:spcAft>
                          <a:spcPts val="0"/>
                        </a:spcAft>
                      </a:pPr>
                      <a:r>
                        <a:rPr lang="zh-CN" sz="600" kern="100">
                          <a:effectLst/>
                        </a:rPr>
                        <a:t>工时定额</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extLst>
                  <a:ext uri="{0D108BD9-81ED-4DB2-BD59-A6C34878D82A}">
                    <a16:rowId xmlns:a16="http://schemas.microsoft.com/office/drawing/2014/main" val="831558215"/>
                  </a:ext>
                </a:extLst>
              </a:tr>
              <a:tr h="651436">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a:txBody>
                    <a:bodyPr/>
                    <a:lstStyle/>
                    <a:p>
                      <a:pPr algn="ctr">
                        <a:spcAft>
                          <a:spcPts val="0"/>
                        </a:spcAft>
                      </a:pPr>
                      <a:r>
                        <a:rPr lang="zh-CN" sz="600" kern="100">
                          <a:effectLst/>
                        </a:rPr>
                        <a:t>准备结束</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a:txBody>
                    <a:bodyPr/>
                    <a:lstStyle/>
                    <a:p>
                      <a:pPr algn="ctr">
                        <a:spcAft>
                          <a:spcPts val="0"/>
                        </a:spcAft>
                      </a:pPr>
                      <a:r>
                        <a:rPr lang="zh-CN" sz="600" kern="100">
                          <a:effectLst/>
                        </a:rPr>
                        <a:t>单件</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extLst>
                  <a:ext uri="{0D108BD9-81ED-4DB2-BD59-A6C34878D82A}">
                    <a16:rowId xmlns:a16="http://schemas.microsoft.com/office/drawing/2014/main" val="2717531745"/>
                  </a:ext>
                </a:extLst>
              </a:tr>
              <a:tr h="679760">
                <a:tc>
                  <a:txBody>
                    <a:bodyPr/>
                    <a:lstStyle/>
                    <a:p>
                      <a:pPr algn="ctr">
                        <a:spcAft>
                          <a:spcPts val="0"/>
                        </a:spcAft>
                      </a:pPr>
                      <a:r>
                        <a:rPr lang="en-US" sz="600" kern="100">
                          <a:solidFill>
                            <a:schemeClr val="bg1"/>
                          </a:solidFill>
                          <a:effectLst/>
                        </a:rPr>
                        <a:t>1</a:t>
                      </a:r>
                      <a:endParaRPr lang="zh-CN" sz="60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a:txBody>
                    <a:bodyPr/>
                    <a:lstStyle/>
                    <a:p>
                      <a:pPr algn="ctr">
                        <a:spcAft>
                          <a:spcPts val="0"/>
                        </a:spcAft>
                      </a:pPr>
                      <a:r>
                        <a:rPr lang="zh-CN" sz="600" kern="100" dirty="0">
                          <a:solidFill>
                            <a:schemeClr val="bg1"/>
                          </a:solidFill>
                          <a:effectLst/>
                        </a:rPr>
                        <a:t>粗加工</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gridSpan="2">
                  <a:txBody>
                    <a:bodyPr/>
                    <a:lstStyle/>
                    <a:p>
                      <a:pPr algn="ctr">
                        <a:spcAft>
                          <a:spcPts val="0"/>
                        </a:spcAft>
                      </a:pPr>
                      <a:r>
                        <a:rPr lang="zh-CN" sz="600" kern="100" dirty="0">
                          <a:solidFill>
                            <a:schemeClr val="bg1"/>
                          </a:solidFill>
                          <a:effectLst/>
                        </a:rPr>
                        <a:t>粗加工凹槽和凸台</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hMerge="1">
                  <a:txBody>
                    <a:bodyPr/>
                    <a:lstStyle/>
                    <a:p>
                      <a:endParaRPr lang="zh-CN" altLang="en-US"/>
                    </a:p>
                  </a:txBody>
                  <a:tcPr/>
                </a:tc>
                <a:tc gridSpan="2">
                  <a:txBody>
                    <a:bodyPr/>
                    <a:lstStyle/>
                    <a:p>
                      <a:pPr algn="ctr">
                        <a:spcAft>
                          <a:spcPts val="0"/>
                        </a:spcAft>
                        <a:tabLst>
                          <a:tab pos="198120" algn="l"/>
                        </a:tabLst>
                      </a:pPr>
                      <a:r>
                        <a:rPr lang="zh-CN" sz="600" kern="100" dirty="0">
                          <a:solidFill>
                            <a:schemeClr val="bg1"/>
                          </a:solidFill>
                          <a:effectLst/>
                        </a:rPr>
                        <a:t>Ф</a:t>
                      </a:r>
                      <a:r>
                        <a:rPr lang="en-US" sz="600" kern="100" dirty="0">
                          <a:solidFill>
                            <a:schemeClr val="bg1"/>
                          </a:solidFill>
                          <a:effectLst/>
                        </a:rPr>
                        <a:t>8</a:t>
                      </a:r>
                      <a:r>
                        <a:rPr lang="zh-CN" sz="600" kern="100" dirty="0">
                          <a:solidFill>
                            <a:schemeClr val="bg1"/>
                          </a:solidFill>
                          <a:effectLst/>
                        </a:rPr>
                        <a:t>两刃键槽铣刀</a:t>
                      </a:r>
                      <a:endParaRPr lang="zh-CN" sz="6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nchor="ctr">
                    <a:solidFill>
                      <a:srgbClr val="D54753"/>
                    </a:solidFill>
                  </a:tcPr>
                </a:tc>
                <a:tc hMerge="1">
                  <a:txBody>
                    <a:bodyPr/>
                    <a:lstStyle/>
                    <a:p>
                      <a:endParaRPr lang="zh-CN" altLang="en-US"/>
                    </a:p>
                  </a:txBody>
                  <a:tcPr/>
                </a:tc>
                <a:tc>
                  <a:txBody>
                    <a:bodyPr/>
                    <a:lstStyle/>
                    <a:p>
                      <a:pPr algn="ctr">
                        <a:spcAft>
                          <a:spcPts val="0"/>
                        </a:spcAft>
                      </a:pPr>
                      <a:r>
                        <a:rPr lang="en-US" sz="600" kern="100" dirty="0">
                          <a:solidFill>
                            <a:schemeClr val="bg1"/>
                          </a:solidFill>
                          <a:effectLst/>
                        </a:rPr>
                        <a:t>0.3mm</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gridSpan="2">
                  <a:txBody>
                    <a:bodyPr/>
                    <a:lstStyle/>
                    <a:p>
                      <a:pPr algn="ctr">
                        <a:spcAft>
                          <a:spcPts val="0"/>
                        </a:spcAft>
                      </a:pPr>
                      <a:r>
                        <a:rPr lang="zh-CN" sz="600" kern="100" dirty="0">
                          <a:solidFill>
                            <a:schemeClr val="bg1"/>
                          </a:solidFill>
                          <a:effectLst/>
                        </a:rPr>
                        <a:t>平口钳</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hMerge="1">
                  <a:txBody>
                    <a:bodyPr/>
                    <a:lstStyle/>
                    <a:p>
                      <a:endParaRPr lang="zh-CN" altLang="en-US"/>
                    </a:p>
                  </a:txBody>
                  <a:tcPr/>
                </a:tc>
                <a:tc>
                  <a:txBody>
                    <a:bodyPr/>
                    <a:lstStyle/>
                    <a:p>
                      <a:pPr algn="ctr">
                        <a:spcAft>
                          <a:spcPts val="0"/>
                        </a:spcAft>
                      </a:pPr>
                      <a:r>
                        <a:rPr lang="en-US" sz="600" kern="100" dirty="0">
                          <a:effectLst/>
                        </a:rPr>
                        <a:t> </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a:txBody>
                    <a:bodyPr/>
                    <a:lstStyle/>
                    <a:p>
                      <a:pPr algn="ctr">
                        <a:spcAft>
                          <a:spcPts val="0"/>
                        </a:spcAft>
                      </a:pPr>
                      <a:r>
                        <a:rPr lang="en-US" sz="600" kern="100" dirty="0">
                          <a:effectLst/>
                        </a:rPr>
                        <a:t> </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extLst>
                  <a:ext uri="{0D108BD9-81ED-4DB2-BD59-A6C34878D82A}">
                    <a16:rowId xmlns:a16="http://schemas.microsoft.com/office/drawing/2014/main" val="2420418755"/>
                  </a:ext>
                </a:extLst>
              </a:tr>
              <a:tr h="679760">
                <a:tc>
                  <a:txBody>
                    <a:bodyPr/>
                    <a:lstStyle/>
                    <a:p>
                      <a:pPr algn="ctr">
                        <a:spcAft>
                          <a:spcPts val="0"/>
                        </a:spcAft>
                      </a:pPr>
                      <a:r>
                        <a:rPr lang="en-US" sz="600" kern="100">
                          <a:effectLst/>
                        </a:rPr>
                        <a:t>2</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a:txBody>
                    <a:bodyPr/>
                    <a:lstStyle/>
                    <a:p>
                      <a:pPr algn="ctr">
                        <a:spcAft>
                          <a:spcPts val="0"/>
                        </a:spcAft>
                      </a:pPr>
                      <a:r>
                        <a:rPr lang="zh-CN" sz="600" kern="100">
                          <a:effectLst/>
                        </a:rPr>
                        <a:t>精加工</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gridSpan="2">
                  <a:txBody>
                    <a:bodyPr/>
                    <a:lstStyle/>
                    <a:p>
                      <a:pPr algn="ctr">
                        <a:spcAft>
                          <a:spcPts val="0"/>
                        </a:spcAft>
                      </a:pPr>
                      <a:r>
                        <a:rPr lang="zh-CN" sz="600" kern="100">
                          <a:effectLst/>
                        </a:rPr>
                        <a:t>精加工凹槽和凸台</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tc gridSpan="2">
                  <a:txBody>
                    <a:bodyPr/>
                    <a:lstStyle/>
                    <a:p>
                      <a:pPr algn="ctr">
                        <a:spcAft>
                          <a:spcPts val="0"/>
                        </a:spcAft>
                      </a:pPr>
                      <a:r>
                        <a:rPr lang="zh-CN" sz="600">
                          <a:effectLst/>
                        </a:rPr>
                        <a:t>Ф</a:t>
                      </a:r>
                      <a:r>
                        <a:rPr lang="en-US" sz="600">
                          <a:effectLst/>
                        </a:rPr>
                        <a:t>8</a:t>
                      </a:r>
                      <a:r>
                        <a:rPr lang="zh-CN" sz="600">
                          <a:effectLst/>
                        </a:rPr>
                        <a:t>两刃键槽铣刀</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tc>
                  <a:txBody>
                    <a:bodyPr/>
                    <a:lstStyle/>
                    <a:p>
                      <a:pPr algn="ctr">
                        <a:spcAft>
                          <a:spcPts val="0"/>
                        </a:spcAft>
                      </a:pPr>
                      <a:r>
                        <a:rPr lang="en-US" sz="600" kern="100">
                          <a:effectLst/>
                        </a:rPr>
                        <a:t>0</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gridSpan="2">
                  <a:txBody>
                    <a:bodyPr/>
                    <a:lstStyle/>
                    <a:p>
                      <a:pPr algn="ctr">
                        <a:spcAft>
                          <a:spcPts val="0"/>
                        </a:spcAft>
                      </a:pPr>
                      <a:r>
                        <a:rPr lang="zh-CN" sz="600" kern="100">
                          <a:effectLst/>
                        </a:rPr>
                        <a:t>平口钳</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tc>
                  <a:txBody>
                    <a:bodyPr/>
                    <a:lstStyle/>
                    <a:p>
                      <a:pPr algn="ctr">
                        <a:spcAft>
                          <a:spcPts val="0"/>
                        </a:spcAft>
                      </a:pPr>
                      <a:r>
                        <a:rPr lang="en-US" sz="600" kern="100" dirty="0">
                          <a:effectLst/>
                        </a:rPr>
                        <a:t> </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a:txBody>
                    <a:bodyPr/>
                    <a:lstStyle/>
                    <a:p>
                      <a:pPr algn="ctr">
                        <a:spcAft>
                          <a:spcPts val="0"/>
                        </a:spcAft>
                      </a:pPr>
                      <a:r>
                        <a:rPr lang="en-US" sz="600" kern="100" dirty="0">
                          <a:effectLst/>
                        </a:rPr>
                        <a:t> </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extLst>
                  <a:ext uri="{0D108BD9-81ED-4DB2-BD59-A6C34878D82A}">
                    <a16:rowId xmlns:a16="http://schemas.microsoft.com/office/drawing/2014/main" val="2377479950"/>
                  </a:ext>
                </a:extLst>
              </a:tr>
              <a:tr h="509820">
                <a:tc>
                  <a:txBody>
                    <a:bodyPr/>
                    <a:lstStyle/>
                    <a:p>
                      <a:pPr algn="ctr">
                        <a:spcAft>
                          <a:spcPts val="0"/>
                        </a:spcAft>
                      </a:pPr>
                      <a:r>
                        <a:rPr lang="en-US" sz="600" kern="100" dirty="0">
                          <a:solidFill>
                            <a:schemeClr val="bg1"/>
                          </a:solidFill>
                          <a:effectLst/>
                        </a:rPr>
                        <a:t>3</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a:txBody>
                    <a:bodyPr/>
                    <a:lstStyle/>
                    <a:p>
                      <a:pPr algn="ctr">
                        <a:spcAft>
                          <a:spcPts val="0"/>
                        </a:spcAft>
                      </a:pPr>
                      <a:r>
                        <a:rPr lang="zh-CN" sz="600" kern="100" dirty="0">
                          <a:solidFill>
                            <a:schemeClr val="bg1"/>
                          </a:solidFill>
                          <a:effectLst/>
                        </a:rPr>
                        <a:t>钻孔</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gridSpan="2">
                  <a:txBody>
                    <a:bodyPr/>
                    <a:lstStyle/>
                    <a:p>
                      <a:pPr algn="ctr">
                        <a:spcAft>
                          <a:spcPts val="0"/>
                        </a:spcAft>
                      </a:pPr>
                      <a:r>
                        <a:rPr lang="zh-CN" sz="600" kern="100" dirty="0">
                          <a:solidFill>
                            <a:schemeClr val="bg1"/>
                          </a:solidFill>
                          <a:effectLst/>
                        </a:rPr>
                        <a:t>钻</a:t>
                      </a:r>
                      <a:r>
                        <a:rPr lang="en-US" sz="600" kern="100" dirty="0">
                          <a:solidFill>
                            <a:schemeClr val="bg1"/>
                          </a:solidFill>
                          <a:effectLst/>
                        </a:rPr>
                        <a:t>M10</a:t>
                      </a:r>
                      <a:r>
                        <a:rPr lang="zh-CN" sz="600" kern="100" dirty="0">
                          <a:solidFill>
                            <a:schemeClr val="bg1"/>
                          </a:solidFill>
                          <a:effectLst/>
                        </a:rPr>
                        <a:t>螺纹底孔</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hMerge="1">
                  <a:txBody>
                    <a:bodyPr/>
                    <a:lstStyle/>
                    <a:p>
                      <a:endParaRPr lang="zh-CN" altLang="en-US"/>
                    </a:p>
                  </a:txBody>
                  <a:tcPr/>
                </a:tc>
                <a:tc gridSpan="2">
                  <a:txBody>
                    <a:bodyPr/>
                    <a:lstStyle/>
                    <a:p>
                      <a:pPr algn="ctr">
                        <a:spcAft>
                          <a:spcPts val="0"/>
                        </a:spcAft>
                        <a:tabLst>
                          <a:tab pos="198120" algn="l"/>
                        </a:tabLst>
                      </a:pPr>
                      <a:r>
                        <a:rPr lang="zh-CN" sz="600" kern="100" dirty="0">
                          <a:solidFill>
                            <a:schemeClr val="bg1"/>
                          </a:solidFill>
                          <a:effectLst/>
                        </a:rPr>
                        <a:t>Ф</a:t>
                      </a:r>
                      <a:r>
                        <a:rPr lang="en-US" sz="600" kern="100" dirty="0">
                          <a:solidFill>
                            <a:schemeClr val="bg1"/>
                          </a:solidFill>
                          <a:effectLst/>
                        </a:rPr>
                        <a:t>8.5</a:t>
                      </a:r>
                      <a:r>
                        <a:rPr lang="zh-CN" sz="600" kern="100" dirty="0">
                          <a:solidFill>
                            <a:schemeClr val="bg1"/>
                          </a:solidFill>
                          <a:effectLst/>
                        </a:rPr>
                        <a:t>钻头</a:t>
                      </a:r>
                      <a:endParaRPr lang="zh-CN" sz="6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nchor="ctr">
                    <a:solidFill>
                      <a:srgbClr val="D54753"/>
                    </a:solidFill>
                  </a:tcPr>
                </a:tc>
                <a:tc hMerge="1">
                  <a:txBody>
                    <a:bodyPr/>
                    <a:lstStyle/>
                    <a:p>
                      <a:endParaRPr lang="zh-CN" altLang="en-US"/>
                    </a:p>
                  </a:txBody>
                  <a:tcPr/>
                </a:tc>
                <a:tc>
                  <a:txBody>
                    <a:bodyPr/>
                    <a:lstStyle/>
                    <a:p>
                      <a:pPr algn="ctr">
                        <a:spcAft>
                          <a:spcPts val="0"/>
                        </a:spcAft>
                      </a:pPr>
                      <a:r>
                        <a:rPr lang="en-US" sz="600" kern="100" dirty="0">
                          <a:solidFill>
                            <a:schemeClr val="bg1"/>
                          </a:solidFill>
                          <a:effectLst/>
                        </a:rPr>
                        <a:t>0</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gridSpan="2">
                  <a:txBody>
                    <a:bodyPr/>
                    <a:lstStyle/>
                    <a:p>
                      <a:pPr algn="ctr">
                        <a:spcAft>
                          <a:spcPts val="0"/>
                        </a:spcAft>
                      </a:pPr>
                      <a:r>
                        <a:rPr lang="zh-CN" sz="600" kern="100" dirty="0">
                          <a:solidFill>
                            <a:schemeClr val="bg1"/>
                          </a:solidFill>
                          <a:effectLst/>
                        </a:rPr>
                        <a:t>平口钳</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hMerge="1">
                  <a:txBody>
                    <a:bodyPr/>
                    <a:lstStyle/>
                    <a:p>
                      <a:endParaRPr lang="zh-CN" altLang="en-US"/>
                    </a:p>
                  </a:txBody>
                  <a:tcPr/>
                </a:tc>
                <a:tc>
                  <a:txBody>
                    <a:bodyPr/>
                    <a:lstStyle/>
                    <a:p>
                      <a:pPr algn="ctr">
                        <a:spcAft>
                          <a:spcPts val="0"/>
                        </a:spcAft>
                      </a:pPr>
                      <a:r>
                        <a:rPr lang="en-US" sz="600" kern="100" dirty="0">
                          <a:solidFill>
                            <a:schemeClr val="bg1"/>
                          </a:solidFill>
                          <a:effectLst/>
                        </a:rPr>
                        <a:t> </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tc>
                  <a:txBody>
                    <a:bodyPr/>
                    <a:lstStyle/>
                    <a:p>
                      <a:pPr algn="ctr">
                        <a:spcAft>
                          <a:spcPts val="0"/>
                        </a:spcAft>
                      </a:pPr>
                      <a:r>
                        <a:rPr lang="en-US" sz="600" kern="100" dirty="0">
                          <a:solidFill>
                            <a:schemeClr val="bg1"/>
                          </a:solidFill>
                          <a:effectLst/>
                        </a:rPr>
                        <a:t> </a:t>
                      </a:r>
                      <a:endParaRPr lang="zh-CN" sz="6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solidFill>
                      <a:srgbClr val="D54753"/>
                    </a:solidFill>
                  </a:tcPr>
                </a:tc>
                <a:extLst>
                  <a:ext uri="{0D108BD9-81ED-4DB2-BD59-A6C34878D82A}">
                    <a16:rowId xmlns:a16="http://schemas.microsoft.com/office/drawing/2014/main" val="1136326487"/>
                  </a:ext>
                </a:extLst>
              </a:tr>
              <a:tr h="424850">
                <a:tc>
                  <a:txBody>
                    <a:bodyPr/>
                    <a:lstStyle/>
                    <a:p>
                      <a:pPr algn="ctr">
                        <a:spcAft>
                          <a:spcPts val="0"/>
                        </a:spcAft>
                      </a:pPr>
                      <a:r>
                        <a:rPr lang="en-US" sz="600" kern="100">
                          <a:effectLst/>
                        </a:rPr>
                        <a:t>4</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a:txBody>
                    <a:bodyPr/>
                    <a:lstStyle/>
                    <a:p>
                      <a:pPr algn="ctr">
                        <a:spcAft>
                          <a:spcPts val="0"/>
                        </a:spcAft>
                      </a:pPr>
                      <a:r>
                        <a:rPr lang="zh-CN" sz="600" kern="100">
                          <a:effectLst/>
                        </a:rPr>
                        <a:t>攻丝</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gridSpan="2">
                  <a:txBody>
                    <a:bodyPr/>
                    <a:lstStyle/>
                    <a:p>
                      <a:pPr algn="ctr">
                        <a:spcAft>
                          <a:spcPts val="0"/>
                        </a:spcAft>
                      </a:pPr>
                      <a:r>
                        <a:rPr lang="en-US" sz="600" kern="100">
                          <a:effectLst/>
                        </a:rPr>
                        <a:t>M10</a:t>
                      </a:r>
                      <a:r>
                        <a:rPr lang="zh-CN" sz="600" kern="100">
                          <a:effectLst/>
                        </a:rPr>
                        <a:t>螺纹攻丝</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tc gridSpan="2">
                  <a:txBody>
                    <a:bodyPr/>
                    <a:lstStyle/>
                    <a:p>
                      <a:pPr algn="ctr">
                        <a:spcAft>
                          <a:spcPts val="0"/>
                        </a:spcAft>
                        <a:tabLst>
                          <a:tab pos="198120" algn="l"/>
                        </a:tabLst>
                      </a:pPr>
                      <a:r>
                        <a:rPr lang="en-US" sz="600" kern="100">
                          <a:effectLst/>
                        </a:rPr>
                        <a:t>M10</a:t>
                      </a:r>
                      <a:r>
                        <a:rPr lang="zh-CN" sz="600" kern="100">
                          <a:effectLst/>
                        </a:rPr>
                        <a:t>丝锥</a:t>
                      </a:r>
                      <a:endParaRPr lang="zh-CN" sz="6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nchor="ctr"/>
                </a:tc>
                <a:tc hMerge="1">
                  <a:txBody>
                    <a:bodyPr/>
                    <a:lstStyle/>
                    <a:p>
                      <a:endParaRPr lang="zh-CN" altLang="en-US"/>
                    </a:p>
                  </a:txBody>
                  <a:tcPr/>
                </a:tc>
                <a:tc>
                  <a:txBody>
                    <a:bodyPr/>
                    <a:lstStyle/>
                    <a:p>
                      <a:pPr algn="ctr">
                        <a:spcAft>
                          <a:spcPts val="0"/>
                        </a:spcAft>
                      </a:pPr>
                      <a:r>
                        <a:rPr lang="en-US" sz="600" kern="100">
                          <a:effectLst/>
                        </a:rPr>
                        <a:t>0</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gridSpan="2">
                  <a:txBody>
                    <a:bodyPr/>
                    <a:lstStyle/>
                    <a:p>
                      <a:pPr algn="ctr">
                        <a:spcAft>
                          <a:spcPts val="0"/>
                        </a:spcAft>
                      </a:pPr>
                      <a:r>
                        <a:rPr lang="zh-CN" sz="600" kern="100">
                          <a:effectLst/>
                        </a:rPr>
                        <a:t>平口钳</a:t>
                      </a:r>
                      <a:endParaRPr lang="zh-CN" sz="6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hMerge="1">
                  <a:txBody>
                    <a:bodyPr/>
                    <a:lstStyle/>
                    <a:p>
                      <a:endParaRPr lang="zh-CN" altLang="en-US"/>
                    </a:p>
                  </a:txBody>
                  <a:tcPr/>
                </a:tc>
                <a:tc>
                  <a:txBody>
                    <a:bodyPr/>
                    <a:lstStyle/>
                    <a:p>
                      <a:pPr algn="ctr">
                        <a:spcAft>
                          <a:spcPts val="0"/>
                        </a:spcAft>
                      </a:pPr>
                      <a:r>
                        <a:rPr lang="en-US" sz="600" kern="100" dirty="0">
                          <a:effectLst/>
                        </a:rPr>
                        <a:t> </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tc>
                  <a:txBody>
                    <a:bodyPr/>
                    <a:lstStyle/>
                    <a:p>
                      <a:pPr algn="ctr">
                        <a:spcAft>
                          <a:spcPts val="0"/>
                        </a:spcAft>
                      </a:pPr>
                      <a:r>
                        <a:rPr lang="en-US" sz="600" kern="100" dirty="0">
                          <a:effectLst/>
                        </a:rPr>
                        <a:t> </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6416" marR="36416" marT="0" marB="0"/>
                </a:tc>
                <a:extLst>
                  <a:ext uri="{0D108BD9-81ED-4DB2-BD59-A6C34878D82A}">
                    <a16:rowId xmlns:a16="http://schemas.microsoft.com/office/drawing/2014/main" val="387806634"/>
                  </a:ext>
                </a:extLst>
              </a:tr>
            </a:tbl>
          </a:graphicData>
        </a:graphic>
      </p:graphicFrame>
      <p:pic>
        <p:nvPicPr>
          <p:cNvPr id="8195" name="图片 16" descr="38">
            <a:extLst>
              <a:ext uri="{FF2B5EF4-FFF2-40B4-BE49-F238E27FC236}">
                <a16:creationId xmlns:a16="http://schemas.microsoft.com/office/drawing/2014/main" id="{7B26E023-D34D-4607-AFCB-ED2117EF45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125" y="2081970"/>
            <a:ext cx="1755775" cy="9936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01FA1240-17FD-4567-BDCC-38D0B26B44AF}"/>
              </a:ext>
            </a:extLst>
          </p:cNvPr>
          <p:cNvSpPr>
            <a:spLocks noChangeArrowheads="1"/>
          </p:cNvSpPr>
          <p:nvPr/>
        </p:nvSpPr>
        <p:spPr bwMode="auto">
          <a:xfrm>
            <a:off x="4343400" y="1625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9CDE2CF3-B6A0-4F2B-A97C-5E3EDA951FE2}"/>
              </a:ext>
            </a:extLst>
          </p:cNvPr>
          <p:cNvGraphicFramePr>
            <a:graphicFrameLocks noGrp="1"/>
          </p:cNvGraphicFramePr>
          <p:nvPr>
            <p:extLst>
              <p:ext uri="{D42A27DB-BD31-4B8C-83A1-F6EECF244321}">
                <p14:modId xmlns:p14="http://schemas.microsoft.com/office/powerpoint/2010/main" val="629918764"/>
              </p:ext>
            </p:extLst>
          </p:nvPr>
        </p:nvGraphicFramePr>
        <p:xfrm>
          <a:off x="6132513" y="1828800"/>
          <a:ext cx="5845430" cy="4408902"/>
        </p:xfrm>
        <a:graphic>
          <a:graphicData uri="http://schemas.openxmlformats.org/drawingml/2006/table">
            <a:tbl>
              <a:tblPr firstRow="1" firstCol="1" bandRow="1">
                <a:tableStyleId>{5C22544A-7EE6-4342-B048-85BDC9FD1C3A}</a:tableStyleId>
              </a:tblPr>
              <a:tblGrid>
                <a:gridCol w="872237">
                  <a:extLst>
                    <a:ext uri="{9D8B030D-6E8A-4147-A177-3AD203B41FA5}">
                      <a16:colId xmlns:a16="http://schemas.microsoft.com/office/drawing/2014/main" val="2025338494"/>
                    </a:ext>
                  </a:extLst>
                </a:gridCol>
                <a:gridCol w="1096320">
                  <a:extLst>
                    <a:ext uri="{9D8B030D-6E8A-4147-A177-3AD203B41FA5}">
                      <a16:colId xmlns:a16="http://schemas.microsoft.com/office/drawing/2014/main" val="2209107293"/>
                    </a:ext>
                  </a:extLst>
                </a:gridCol>
                <a:gridCol w="178302">
                  <a:extLst>
                    <a:ext uri="{9D8B030D-6E8A-4147-A177-3AD203B41FA5}">
                      <a16:colId xmlns:a16="http://schemas.microsoft.com/office/drawing/2014/main" val="109482019"/>
                    </a:ext>
                  </a:extLst>
                </a:gridCol>
                <a:gridCol w="178302">
                  <a:extLst>
                    <a:ext uri="{9D8B030D-6E8A-4147-A177-3AD203B41FA5}">
                      <a16:colId xmlns:a16="http://schemas.microsoft.com/office/drawing/2014/main" val="3518119220"/>
                    </a:ext>
                  </a:extLst>
                </a:gridCol>
                <a:gridCol w="178302">
                  <a:extLst>
                    <a:ext uri="{9D8B030D-6E8A-4147-A177-3AD203B41FA5}">
                      <a16:colId xmlns:a16="http://schemas.microsoft.com/office/drawing/2014/main" val="1087060786"/>
                    </a:ext>
                  </a:extLst>
                </a:gridCol>
                <a:gridCol w="178302">
                  <a:extLst>
                    <a:ext uri="{9D8B030D-6E8A-4147-A177-3AD203B41FA5}">
                      <a16:colId xmlns:a16="http://schemas.microsoft.com/office/drawing/2014/main" val="3082789217"/>
                    </a:ext>
                  </a:extLst>
                </a:gridCol>
                <a:gridCol w="1280646">
                  <a:extLst>
                    <a:ext uri="{9D8B030D-6E8A-4147-A177-3AD203B41FA5}">
                      <a16:colId xmlns:a16="http://schemas.microsoft.com/office/drawing/2014/main" val="2782342080"/>
                    </a:ext>
                  </a:extLst>
                </a:gridCol>
                <a:gridCol w="178302">
                  <a:extLst>
                    <a:ext uri="{9D8B030D-6E8A-4147-A177-3AD203B41FA5}">
                      <a16:colId xmlns:a16="http://schemas.microsoft.com/office/drawing/2014/main" val="961112419"/>
                    </a:ext>
                  </a:extLst>
                </a:gridCol>
                <a:gridCol w="178302">
                  <a:extLst>
                    <a:ext uri="{9D8B030D-6E8A-4147-A177-3AD203B41FA5}">
                      <a16:colId xmlns:a16="http://schemas.microsoft.com/office/drawing/2014/main" val="3311485289"/>
                    </a:ext>
                  </a:extLst>
                </a:gridCol>
                <a:gridCol w="872237">
                  <a:extLst>
                    <a:ext uri="{9D8B030D-6E8A-4147-A177-3AD203B41FA5}">
                      <a16:colId xmlns:a16="http://schemas.microsoft.com/office/drawing/2014/main" val="3565789003"/>
                    </a:ext>
                  </a:extLst>
                </a:gridCol>
                <a:gridCol w="654178">
                  <a:extLst>
                    <a:ext uri="{9D8B030D-6E8A-4147-A177-3AD203B41FA5}">
                      <a16:colId xmlns:a16="http://schemas.microsoft.com/office/drawing/2014/main" val="3736565993"/>
                    </a:ext>
                  </a:extLst>
                </a:gridCol>
              </a:tblGrid>
              <a:tr h="112945">
                <a:tc rowSpan="2" gridSpan="5">
                  <a:txBody>
                    <a:bodyPr/>
                    <a:lstStyle/>
                    <a:p>
                      <a:pPr algn="ctr">
                        <a:spcAft>
                          <a:spcPts val="0"/>
                        </a:spcAft>
                      </a:pPr>
                      <a:r>
                        <a:rPr lang="zh-CN" sz="14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加 工 工 艺 过 程 卡 片</a:t>
                      </a:r>
                      <a:endPar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solidFill>
                      <a:srgbClr val="D54753"/>
                    </a:solidFill>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gridSpan="3">
                  <a:txBody>
                    <a:bodyPr/>
                    <a:lstStyle/>
                    <a:p>
                      <a:pPr algn="ctr">
                        <a:spcAft>
                          <a:spcPts val="0"/>
                        </a:spcAft>
                      </a:pPr>
                      <a:r>
                        <a:rPr lang="zh-CN" sz="6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名称</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nchor="ctr">
                    <a:solidFill>
                      <a:srgbClr val="D54753"/>
                    </a:solidFill>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6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C</a:t>
                      </a:r>
                      <a:r>
                        <a:rPr lang="zh-CN" sz="6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面工序</a:t>
                      </a:r>
                      <a:endParaRPr lang="zh-CN" sz="6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solidFill>
                      <a:srgbClr val="D54753"/>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82990490"/>
                  </a:ext>
                </a:extLst>
              </a:tr>
              <a:tr h="83466">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图号</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nchor="ctr">
                    <a:lnB w="12700" cmpd="sng">
                      <a:noFill/>
                    </a:lnB>
                    <a:solidFill>
                      <a:schemeClr val="bg1"/>
                    </a:solidFill>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A-001</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B w="12700" cmpd="sng">
                      <a:noFill/>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65014406"/>
                  </a:ext>
                </a:extLst>
              </a:tr>
              <a:tr h="240132">
                <a:tc rowSpan="5" gridSpan="3">
                  <a:txBody>
                    <a:bodyPr/>
                    <a:lstStyle/>
                    <a:p>
                      <a:pPr algn="ctr">
                        <a:spcAft>
                          <a:spcPts val="0"/>
                        </a:spcAft>
                      </a:pPr>
                      <a:endPar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R w="12700" cmpd="sng">
                      <a:noFill/>
                    </a:lnR>
                    <a:solidFill>
                      <a:srgbClr val="D54753"/>
                    </a:solidFill>
                  </a:tcPr>
                </a:tc>
                <a:tc rowSpan="5" hMerge="1">
                  <a:txBody>
                    <a:bodyPr/>
                    <a:lstStyle/>
                    <a:p>
                      <a:endParaRPr lang="zh-CN" altLang="en-US"/>
                    </a:p>
                  </a:txBody>
                  <a:tcPr/>
                </a:tc>
                <a:tc rowSpan="5" hMerge="1">
                  <a:txBody>
                    <a:bodyPr/>
                    <a:lstStyle/>
                    <a:p>
                      <a:endParaRPr lang="zh-CN" altLang="en-US"/>
                    </a:p>
                  </a:txBody>
                  <a:tcPr/>
                </a:tc>
                <a:tc gridSpan="3">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车间</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数控加工车间</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39084358"/>
                  </a:ext>
                </a:extLst>
              </a:tr>
              <a:tr h="229201">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a:txBody>
                    <a:bodyPr/>
                    <a:lstStyle/>
                    <a:p>
                      <a:pPr algn="ctr">
                        <a:spcAft>
                          <a:spcPts val="0"/>
                        </a:spcAft>
                      </a:pPr>
                      <a:r>
                        <a:rPr lang="zh-CN" sz="700" kern="1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毛坯类型尺寸</a:t>
                      </a:r>
                      <a:endParaRPr lang="zh-CN" sz="7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en-US" sz="7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150mm*120mm*50mm</a:t>
                      </a:r>
                      <a:endParaRPr lang="zh-CN" sz="7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90976311"/>
                  </a:ext>
                </a:extLst>
              </a:tr>
              <a:tr h="185481">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a:txBody>
                    <a:bodyPr/>
                    <a:lstStyle/>
                    <a:p>
                      <a:pPr algn="ctr">
                        <a:spcAft>
                          <a:spcPts val="0"/>
                        </a:spcAft>
                      </a:pPr>
                      <a:r>
                        <a:rPr lang="zh-CN" sz="7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工艺调整用料</a:t>
                      </a:r>
                      <a:endParaRPr lang="zh-CN" sz="7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zh-CN" sz="7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调质处理</a:t>
                      </a:r>
                      <a:endParaRPr lang="zh-CN" sz="7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5161045"/>
                  </a:ext>
                </a:extLst>
              </a:tr>
              <a:tr h="226883">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毛坯中零件数</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73170813"/>
                  </a:ext>
                </a:extLst>
              </a:tr>
              <a:tr h="191443">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a:txBody>
                    <a:bodyPr/>
                    <a:lstStyle/>
                    <a:p>
                      <a:pPr algn="ctr">
                        <a:spcAft>
                          <a:spcPts val="0"/>
                        </a:spcAft>
                      </a:pPr>
                      <a:r>
                        <a:rPr lang="zh-CN" sz="7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加工设备</a:t>
                      </a:r>
                      <a:endParaRPr lang="zh-CN" sz="7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加工中心</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83714849"/>
                  </a:ext>
                </a:extLst>
              </a:tr>
              <a:tr h="111288">
                <a:tc rowSpan="2">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工步号</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R w="12700" cmpd="sng">
                      <a:noFill/>
                    </a:lnR>
                    <a:solidFill>
                      <a:srgbClr val="D54753"/>
                    </a:solidFill>
                  </a:tcPr>
                </a:tc>
                <a:tc rowSpan="2">
                  <a:txBody>
                    <a:bodyPr/>
                    <a:lstStyle/>
                    <a:p>
                      <a:pPr algn="ctr">
                        <a:spcAft>
                          <a:spcPts val="0"/>
                        </a:spcAft>
                      </a:pPr>
                      <a:r>
                        <a:rPr lang="en-US"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spcAft>
                          <a:spcPts val="0"/>
                        </a:spcAft>
                      </a:pPr>
                      <a:r>
                        <a:rPr lang="zh-CN"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名称</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rowSpan="2" gridSpan="2">
                  <a:txBody>
                    <a:bodyPr/>
                    <a:lstStyle/>
                    <a:p>
                      <a:pPr algn="ctr">
                        <a:spcAft>
                          <a:spcPts val="0"/>
                        </a:spcAft>
                      </a:pPr>
                      <a:r>
                        <a:rPr lang="en-US"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spcAft>
                          <a:spcPts val="0"/>
                        </a:spcAft>
                      </a:pPr>
                      <a:r>
                        <a:rPr lang="zh-CN"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工序</a:t>
                      </a:r>
                      <a:r>
                        <a:rPr lang="en-US"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r>
                        <a:rPr lang="zh-CN"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步</a:t>
                      </a:r>
                      <a:r>
                        <a:rPr lang="en-US"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a:t>
                      </a:r>
                      <a:r>
                        <a:rPr lang="zh-CN"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内容及要求</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rowSpan="2" hMerge="1">
                  <a:txBody>
                    <a:bodyPr/>
                    <a:lstStyle/>
                    <a:p>
                      <a:endParaRPr lang="zh-CN" altLang="en-US"/>
                    </a:p>
                  </a:txBody>
                  <a:tcPr/>
                </a:tc>
                <a:tc rowSpan="2" gridSpan="2">
                  <a:txBody>
                    <a:bodyPr/>
                    <a:lstStyle/>
                    <a:p>
                      <a:pPr algn="ctr">
                        <a:spcAft>
                          <a:spcPts val="0"/>
                        </a:spcAft>
                      </a:pPr>
                      <a:r>
                        <a:rPr lang="en-US"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spcAft>
                          <a:spcPts val="0"/>
                        </a:spcAft>
                      </a:pPr>
                      <a:r>
                        <a:rPr lang="zh-CN"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刀具</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rowSpan="2" hMerge="1">
                  <a:txBody>
                    <a:bodyPr/>
                    <a:lstStyle/>
                    <a:p>
                      <a:endParaRPr lang="zh-CN" altLang="en-US"/>
                    </a:p>
                  </a:txBody>
                  <a:tcPr/>
                </a:tc>
                <a:tc rowSpan="2">
                  <a:txBody>
                    <a:bodyPr/>
                    <a:lstStyle/>
                    <a:p>
                      <a:pPr algn="ctr">
                        <a:spcAft>
                          <a:spcPts val="0"/>
                        </a:spcAft>
                      </a:pPr>
                      <a:r>
                        <a:rPr lang="en-US"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spcAft>
                          <a:spcPts val="0"/>
                        </a:spcAft>
                      </a:pPr>
                      <a:r>
                        <a:rPr lang="zh-CN"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余量</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rowSpan="2" gridSpan="2">
                  <a:txBody>
                    <a:bodyPr/>
                    <a:lstStyle/>
                    <a:p>
                      <a:pPr algn="ctr">
                        <a:spcAft>
                          <a:spcPts val="0"/>
                        </a:spcAft>
                      </a:pPr>
                      <a:r>
                        <a:rPr lang="en-US"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p>
                      <a:pPr algn="ctr">
                        <a:spcAft>
                          <a:spcPts val="0"/>
                        </a:spcAft>
                      </a:pPr>
                      <a:r>
                        <a:rPr lang="zh-CN"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夹具</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rowSpan="2" hMerge="1">
                  <a:txBody>
                    <a:bodyPr/>
                    <a:lstStyle/>
                    <a:p>
                      <a:endParaRPr lang="zh-CN" altLang="en-US"/>
                    </a:p>
                  </a:txBody>
                  <a:tcPr/>
                </a:tc>
                <a:tc gridSpan="2">
                  <a:txBody>
                    <a:bodyPr/>
                    <a:lstStyle/>
                    <a:p>
                      <a:pPr algn="ctr">
                        <a:spcAft>
                          <a:spcPts val="0"/>
                        </a:spcAft>
                      </a:pPr>
                      <a:r>
                        <a:rPr lang="zh-CN" sz="700" kern="10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工时定额</a:t>
                      </a:r>
                      <a:endParaRPr lang="zh-CN" sz="70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hMerge="1">
                  <a:txBody>
                    <a:bodyPr/>
                    <a:lstStyle/>
                    <a:p>
                      <a:endParaRPr lang="zh-CN" altLang="en-US"/>
                    </a:p>
                  </a:txBody>
                  <a:tcPr/>
                </a:tc>
                <a:extLst>
                  <a:ext uri="{0D108BD9-81ED-4DB2-BD59-A6C34878D82A}">
                    <a16:rowId xmlns:a16="http://schemas.microsoft.com/office/drawing/2014/main" val="3108043937"/>
                  </a:ext>
                </a:extLst>
              </a:tr>
              <a:tr h="639909">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a:txBody>
                    <a:bodyPr/>
                    <a:lstStyle/>
                    <a:p>
                      <a:pPr algn="ctr">
                        <a:spcAft>
                          <a:spcPts val="0"/>
                        </a:spcAft>
                      </a:pPr>
                      <a:r>
                        <a:rPr lang="zh-CN"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准备结束</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a:txBody>
                    <a:bodyPr/>
                    <a:lstStyle/>
                    <a:p>
                      <a:pPr algn="ctr">
                        <a:spcAft>
                          <a:spcPts val="0"/>
                        </a:spcAft>
                      </a:pPr>
                      <a:r>
                        <a:rPr lang="zh-CN" sz="700" kern="1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单件</a:t>
                      </a:r>
                      <a:endParaRPr lang="zh-CN" sz="700" dirty="0">
                        <a:solidFill>
                          <a:schemeClr val="bg1"/>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extLst>
                  <a:ext uri="{0D108BD9-81ED-4DB2-BD59-A6C34878D82A}">
                    <a16:rowId xmlns:a16="http://schemas.microsoft.com/office/drawing/2014/main" val="369769898"/>
                  </a:ext>
                </a:extLst>
              </a:tr>
              <a:tr h="667732">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R w="12700" cmpd="sng">
                      <a:noFill/>
                    </a:lnR>
                    <a:solidFill>
                      <a:srgbClr val="D54753"/>
                    </a:solidFill>
                  </a:tcPr>
                </a:tc>
                <a:tc>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粗加工</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粗加工凹槽和凸台</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spcAft>
                          <a:spcPts val="0"/>
                        </a:spcAft>
                        <a:tabLst>
                          <a:tab pos="198120" algn="l"/>
                        </a:tabLst>
                      </a:pPr>
                      <a:r>
                        <a:rPr lang="zh-CN" sz="7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a:t>
                      </a:r>
                      <a:r>
                        <a:rPr lang="en-US" sz="7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8</a:t>
                      </a:r>
                      <a:r>
                        <a:rPr lang="zh-CN" sz="7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两刃键槽铣刀</a:t>
                      </a:r>
                    </a:p>
                  </a:txBody>
                  <a:tcPr marL="35718" marR="3571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0.3mm</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平口钳</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71202552"/>
                  </a:ext>
                </a:extLst>
              </a:tr>
              <a:tr h="667732">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2</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R w="12700" cmpd="sng">
                      <a:noFill/>
                    </a:lnR>
                    <a:solidFill>
                      <a:srgbClr val="D54753"/>
                    </a:solidFill>
                  </a:tcPr>
                </a:tc>
                <a:tc>
                  <a:txBody>
                    <a:bodyPr/>
                    <a:lstStyle/>
                    <a:p>
                      <a:pPr algn="ctr">
                        <a:spcAft>
                          <a:spcPts val="0"/>
                        </a:spcAft>
                      </a:pPr>
                      <a:r>
                        <a:rPr lang="zh-CN" sz="7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精加工</a:t>
                      </a:r>
                      <a:endParaRPr lang="zh-CN" sz="7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精加工凹槽和凸台</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spcAft>
                          <a:spcPts val="0"/>
                        </a:spcAft>
                      </a:pPr>
                      <a:r>
                        <a:rPr lang="zh-CN" sz="7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a:t>
                      </a:r>
                      <a:r>
                        <a:rPr lang="en-US" sz="7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8</a:t>
                      </a:r>
                      <a:r>
                        <a:rPr lang="zh-CN" sz="7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两刃键槽铣刀</a:t>
                      </a: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0</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平口钳</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62573999"/>
                  </a:ext>
                </a:extLst>
              </a:tr>
              <a:tr h="250399">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3</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R w="12700" cmpd="sng">
                      <a:noFill/>
                    </a:lnR>
                    <a:solidFill>
                      <a:srgbClr val="D54753"/>
                    </a:solidFill>
                  </a:tcPr>
                </a:tc>
                <a:tc>
                  <a:txBody>
                    <a:bodyPr/>
                    <a:lstStyle/>
                    <a:p>
                      <a:pPr algn="ctr">
                        <a:spcAft>
                          <a:spcPts val="0"/>
                        </a:spcAft>
                      </a:pPr>
                      <a:r>
                        <a:rPr lang="zh-CN" sz="700" kern="1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钻孔</a:t>
                      </a:r>
                      <a:endParaRPr lang="zh-CN" sz="70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钻</a:t>
                      </a:r>
                      <a:r>
                        <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a:t>
                      </a: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10</a:t>
                      </a: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孔</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spcAft>
                          <a:spcPts val="0"/>
                        </a:spcAft>
                        <a:tabLst>
                          <a:tab pos="198120" algn="l"/>
                        </a:tabLs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a:t>
                      </a: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10</a:t>
                      </a: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钻头</a:t>
                      </a:r>
                    </a:p>
                  </a:txBody>
                  <a:tcPr marL="35718" marR="3571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0</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平口钳</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2854768"/>
                  </a:ext>
                </a:extLst>
              </a:tr>
              <a:tr h="417332">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4</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R w="12700" cmpd="sng">
                      <a:noFill/>
                    </a:lnR>
                    <a:solidFill>
                      <a:srgbClr val="D54753"/>
                    </a:solidFill>
                  </a:tcPr>
                </a:tc>
                <a:tc>
                  <a:txBody>
                    <a:bodyPr/>
                    <a:lstStyle/>
                    <a:p>
                      <a:pPr algn="ctr">
                        <a:spcAft>
                          <a:spcPts val="0"/>
                        </a:spcAft>
                      </a:pPr>
                      <a:r>
                        <a:rPr lang="zh-CN" sz="700" kern="1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攻丝</a:t>
                      </a:r>
                      <a:endParaRPr lang="zh-CN" sz="7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gridSpan="2">
                  <a:txBody>
                    <a:bodyPr/>
                    <a:lstStyle/>
                    <a:p>
                      <a:pPr algn="ctr">
                        <a:spcAft>
                          <a:spcPts val="0"/>
                        </a:spcAft>
                      </a:pPr>
                      <a:r>
                        <a:rPr lang="zh-CN" sz="700" kern="10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铣</a:t>
                      </a:r>
                      <a:r>
                        <a:rPr lang="en-US" sz="700" kern="10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M30*1.5</a:t>
                      </a:r>
                      <a:r>
                        <a:rPr lang="zh-CN" sz="700" kern="10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螺纹</a:t>
                      </a:r>
                      <a:endParaRPr lang="zh-CN" sz="70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hMerge="1">
                  <a:txBody>
                    <a:bodyPr/>
                    <a:lstStyle/>
                    <a:p>
                      <a:endParaRPr lang="zh-CN" altLang="en-US"/>
                    </a:p>
                  </a:txBody>
                  <a:tcPr/>
                </a:tc>
                <a:tc gridSpan="2">
                  <a:txBody>
                    <a:bodyPr/>
                    <a:lstStyle/>
                    <a:p>
                      <a:pPr algn="ctr">
                        <a:spcAft>
                          <a:spcPts val="0"/>
                        </a:spcAft>
                        <a:tabLst>
                          <a:tab pos="198120" algn="l"/>
                        </a:tabLst>
                      </a:pPr>
                      <a:r>
                        <a:rPr lang="zh-CN" sz="700" kern="1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螺纹铣刀</a:t>
                      </a:r>
                    </a:p>
                  </a:txBody>
                  <a:tcPr marL="35718" marR="3571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hMerge="1">
                  <a:txBody>
                    <a:bodyPr/>
                    <a:lstStyle/>
                    <a:p>
                      <a:endParaRPr lang="zh-CN" altLang="en-US"/>
                    </a:p>
                  </a:txBody>
                  <a:tcPr/>
                </a:tc>
                <a:tc>
                  <a:txBody>
                    <a:bodyPr/>
                    <a:lstStyle/>
                    <a:p>
                      <a:pPr algn="ctr">
                        <a:spcAft>
                          <a:spcPts val="0"/>
                        </a:spcAft>
                      </a:pPr>
                      <a:r>
                        <a:rPr lang="en-US" sz="700" kern="1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0</a:t>
                      </a:r>
                      <a:endParaRPr lang="zh-CN" sz="7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gridSpan="2">
                  <a:txBody>
                    <a:bodyPr/>
                    <a:lstStyle/>
                    <a:p>
                      <a:pPr algn="ctr">
                        <a:spcAft>
                          <a:spcPts val="0"/>
                        </a:spcAft>
                      </a:pPr>
                      <a:r>
                        <a:rPr lang="zh-CN" sz="700" kern="1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平口钳</a:t>
                      </a:r>
                      <a:endParaRPr lang="zh-CN" sz="7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hMerge="1">
                  <a:txBody>
                    <a:bodyPr/>
                    <a:lstStyle/>
                    <a:p>
                      <a:endParaRPr lang="zh-CN" altLang="en-US"/>
                    </a:p>
                  </a:txBody>
                  <a:tcPr/>
                </a:tc>
                <a:tc>
                  <a:txBody>
                    <a:bodyPr/>
                    <a:lstStyle/>
                    <a:p>
                      <a:pPr algn="ctr">
                        <a:spcAft>
                          <a:spcPts val="0"/>
                        </a:spcAft>
                      </a:pPr>
                      <a:r>
                        <a:rPr lang="en-US" sz="700" kern="1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tc>
                  <a:txBody>
                    <a:bodyPr/>
                    <a:lstStyle/>
                    <a:p>
                      <a:pPr algn="ctr">
                        <a:spcAft>
                          <a:spcPts val="0"/>
                        </a:spcAft>
                      </a:pPr>
                      <a:r>
                        <a:rPr lang="en-US" sz="700" kern="1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solidFill>
                          <a:srgbClr val="F5F5F5"/>
                        </a:solidFill>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4753"/>
                    </a:solidFill>
                  </a:tcPr>
                </a:tc>
                <a:extLst>
                  <a:ext uri="{0D108BD9-81ED-4DB2-BD59-A6C34878D82A}">
                    <a16:rowId xmlns:a16="http://schemas.microsoft.com/office/drawing/2014/main" val="1855822799"/>
                  </a:ext>
                </a:extLst>
              </a:tr>
              <a:tr h="333866">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5</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R w="12700" cmpd="sng">
                      <a:noFill/>
                    </a:lnR>
                    <a:solidFill>
                      <a:srgbClr val="D54753"/>
                    </a:solidFill>
                  </a:tcPr>
                </a:tc>
                <a:tc>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倒角</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spcAft>
                          <a:spcPts val="0"/>
                        </a:spcAf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倒角加工</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spcAft>
                          <a:spcPts val="0"/>
                        </a:spcAft>
                        <a:tabLst>
                          <a:tab pos="198120" algn="l"/>
                        </a:tabLst>
                      </a:pP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Ф</a:t>
                      </a: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8R1</a:t>
                      </a:r>
                      <a:r>
                        <a:rPr lang="zh-CN"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牛鼻刀</a:t>
                      </a:r>
                    </a:p>
                  </a:txBody>
                  <a:tcPr marL="35718" marR="3571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0</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700" kern="1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rPr>
                        <a:t> </a:t>
                      </a:r>
                      <a:endParaRPr lang="zh-CN" sz="700" dirty="0">
                        <a:effectLst/>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a:txBody>
                  <a:tcPr marL="35718" marR="35718"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47182269"/>
                  </a:ext>
                </a:extLst>
              </a:tr>
            </a:tbl>
          </a:graphicData>
        </a:graphic>
      </p:graphicFrame>
      <p:pic>
        <p:nvPicPr>
          <p:cNvPr id="8197" name="图片 17" descr="39">
            <a:extLst>
              <a:ext uri="{FF2B5EF4-FFF2-40B4-BE49-F238E27FC236}">
                <a16:creationId xmlns:a16="http://schemas.microsoft.com/office/drawing/2014/main" id="{6DE184B0-804C-446C-BC3F-18A2B8AD92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1912" y="2099865"/>
            <a:ext cx="1702545" cy="9579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6">
            <a:extLst>
              <a:ext uri="{FF2B5EF4-FFF2-40B4-BE49-F238E27FC236}">
                <a16:creationId xmlns:a16="http://schemas.microsoft.com/office/drawing/2014/main" id="{11AA4EEA-53C7-491B-BFBB-0B6A3D3D1F33}"/>
              </a:ext>
            </a:extLst>
          </p:cNvPr>
          <p:cNvSpPr>
            <a:spLocks noChangeArrowheads="1"/>
          </p:cNvSpPr>
          <p:nvPr/>
        </p:nvSpPr>
        <p:spPr bwMode="auto">
          <a:xfrm>
            <a:off x="4376738"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577562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946"/>
        </a:solidFill>
        <a:effectLst/>
      </p:bgPr>
    </p:bg>
    <p:spTree>
      <p:nvGrpSpPr>
        <p:cNvPr id="1" name=""/>
        <p:cNvGrpSpPr/>
        <p:nvPr/>
      </p:nvGrpSpPr>
      <p:grpSpPr>
        <a:xfrm>
          <a:off x="0" y="0"/>
          <a:ext cx="0" cy="0"/>
          <a:chOff x="0" y="0"/>
          <a:chExt cx="0" cy="0"/>
        </a:xfrm>
      </p:grpSpPr>
      <p:grpSp>
        <p:nvGrpSpPr>
          <p:cNvPr id="2" name="组合 1"/>
          <p:cNvGrpSpPr/>
          <p:nvPr/>
        </p:nvGrpSpPr>
        <p:grpSpPr>
          <a:xfrm>
            <a:off x="-10528300" y="139699"/>
            <a:ext cx="33271017" cy="6584951"/>
            <a:chOff x="-3505200" y="139699"/>
            <a:chExt cx="19224816" cy="6584951"/>
          </a:xfrm>
        </p:grpSpPr>
        <p:sp>
          <p:nvSpPr>
            <p:cNvPr id="5" name="椭圆 4"/>
            <p:cNvSpPr/>
            <p:nvPr/>
          </p:nvSpPr>
          <p:spPr>
            <a:xfrm>
              <a:off x="-3505200" y="139699"/>
              <a:ext cx="19072416" cy="6584951"/>
            </a:xfrm>
            <a:prstGeom prst="ellipse">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3352800" y="266700"/>
              <a:ext cx="19072416" cy="634365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sp>
        <p:nvSpPr>
          <p:cNvPr id="25" name="文本框 24">
            <a:extLst>
              <a:ext uri="{FF2B5EF4-FFF2-40B4-BE49-F238E27FC236}">
                <a16:creationId xmlns:a16="http://schemas.microsoft.com/office/drawing/2014/main" id="{C07CC308-3490-464E-9847-843DEBEB9F49}"/>
              </a:ext>
            </a:extLst>
          </p:cNvPr>
          <p:cNvSpPr txBox="1"/>
          <p:nvPr/>
        </p:nvSpPr>
        <p:spPr>
          <a:xfrm>
            <a:off x="2921794" y="497599"/>
            <a:ext cx="6295929" cy="830997"/>
          </a:xfrm>
          <a:prstGeom prst="rect">
            <a:avLst/>
          </a:prstGeom>
          <a:noFill/>
        </p:spPr>
        <p:txBody>
          <a:bodyPr wrap="square" rtlCol="0">
            <a:spAutoFit/>
          </a:bodyPr>
          <a:lstStyle/>
          <a:p>
            <a:pPr algn="ctr"/>
            <a:r>
              <a:rPr lang="zh-CN" altLang="en-US" sz="4800" dirty="0">
                <a:solidFill>
                  <a:srgbClr val="353946"/>
                </a:solidFill>
                <a:latin typeface="方正综艺_GBK" panose="03000509000000000000" pitchFamily="65" charset="-122"/>
                <a:ea typeface="方正综艺_GBK" panose="03000509000000000000" pitchFamily="65" charset="-122"/>
              </a:rPr>
              <a:t>四、多面体程序的编制</a:t>
            </a:r>
          </a:p>
        </p:txBody>
      </p:sp>
      <p:grpSp>
        <p:nvGrpSpPr>
          <p:cNvPr id="9" name="组合 8">
            <a:extLst>
              <a:ext uri="{FF2B5EF4-FFF2-40B4-BE49-F238E27FC236}">
                <a16:creationId xmlns:a16="http://schemas.microsoft.com/office/drawing/2014/main" id="{D14D71E3-84D0-4DE0-92E0-3004955566E6}"/>
              </a:ext>
            </a:extLst>
          </p:cNvPr>
          <p:cNvGrpSpPr/>
          <p:nvPr/>
        </p:nvGrpSpPr>
        <p:grpSpPr>
          <a:xfrm>
            <a:off x="460834" y="1516606"/>
            <a:ext cx="11343357" cy="4781741"/>
            <a:chOff x="451487" y="2146203"/>
            <a:chExt cx="11343357" cy="4195033"/>
          </a:xfrm>
        </p:grpSpPr>
        <p:sp>
          <p:nvSpPr>
            <p:cNvPr id="41" name="Rectangle 20"/>
            <p:cNvSpPr/>
            <p:nvPr/>
          </p:nvSpPr>
          <p:spPr>
            <a:xfrm>
              <a:off x="2065756" y="2146205"/>
              <a:ext cx="1980406" cy="1376429"/>
            </a:xfrm>
            <a:prstGeom prst="rect">
              <a:avLst/>
            </a:prstGeom>
            <a:solidFill>
              <a:srgbClr val="D54753"/>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Agency FB" panose="020F0502020204030204"/>
                <a:cs typeface="+mn-ea"/>
                <a:sym typeface="+mn-lt"/>
              </a:endParaRPr>
            </a:p>
          </p:txBody>
        </p:sp>
        <p:sp>
          <p:nvSpPr>
            <p:cNvPr id="44" name="Shape 2563"/>
            <p:cNvSpPr>
              <a:spLocks noChangeAspect="1"/>
            </p:cNvSpPr>
            <p:nvPr/>
          </p:nvSpPr>
          <p:spPr>
            <a:xfrm>
              <a:off x="2785957" y="2345215"/>
              <a:ext cx="489203" cy="489204"/>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pic>
          <p:nvPicPr>
            <p:cNvPr id="26" name="图片 25" descr="WA{WL7}GNL`0O`2B3KVR{Y7">
              <a:extLst>
                <a:ext uri="{FF2B5EF4-FFF2-40B4-BE49-F238E27FC236}">
                  <a16:creationId xmlns:a16="http://schemas.microsoft.com/office/drawing/2014/main" id="{B0B50F0E-0018-4522-89E0-2352D5102366}"/>
                </a:ext>
              </a:extLst>
            </p:cNvPr>
            <p:cNvPicPr/>
            <p:nvPr/>
          </p:nvPicPr>
          <p:blipFill>
            <a:blip r:embed="rId2"/>
            <a:srcRect/>
            <a:stretch>
              <a:fillRect/>
            </a:stretch>
          </p:blipFill>
          <p:spPr>
            <a:xfrm>
              <a:off x="1072503" y="2147790"/>
              <a:ext cx="993250" cy="1374844"/>
            </a:xfrm>
            <a:prstGeom prst="rect">
              <a:avLst/>
            </a:prstGeom>
            <a:noFill/>
            <a:ln w="9525">
              <a:noFill/>
              <a:miter lim="800000"/>
              <a:headEnd/>
              <a:tailEnd/>
            </a:ln>
          </p:spPr>
        </p:pic>
        <p:sp>
          <p:nvSpPr>
            <p:cNvPr id="27" name="Rectangle 1">
              <a:extLst>
                <a:ext uri="{FF2B5EF4-FFF2-40B4-BE49-F238E27FC236}">
                  <a16:creationId xmlns:a16="http://schemas.microsoft.com/office/drawing/2014/main" id="{963ECC70-DF5D-4432-957E-F35E572301AB}"/>
                </a:ext>
              </a:extLst>
            </p:cNvPr>
            <p:cNvSpPr>
              <a:spLocks noChangeArrowheads="1"/>
            </p:cNvSpPr>
            <p:nvPr/>
          </p:nvSpPr>
          <p:spPr bwMode="auto">
            <a:xfrm>
              <a:off x="2255960" y="2961420"/>
              <a:ext cx="1790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进入加工界面</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pic>
          <p:nvPicPr>
            <p:cNvPr id="29" name="图片 28" descr="18">
              <a:extLst>
                <a:ext uri="{FF2B5EF4-FFF2-40B4-BE49-F238E27FC236}">
                  <a16:creationId xmlns:a16="http://schemas.microsoft.com/office/drawing/2014/main" id="{9471AAA5-C9C9-4CEF-A361-AC9694BE8BF6}"/>
                </a:ext>
              </a:extLst>
            </p:cNvPr>
            <p:cNvPicPr/>
            <p:nvPr/>
          </p:nvPicPr>
          <p:blipFill>
            <a:blip r:embed="rId3"/>
            <a:srcRect/>
            <a:stretch>
              <a:fillRect/>
            </a:stretch>
          </p:blipFill>
          <p:spPr>
            <a:xfrm>
              <a:off x="4046162" y="2146205"/>
              <a:ext cx="2628900" cy="1376429"/>
            </a:xfrm>
            <a:prstGeom prst="rect">
              <a:avLst/>
            </a:prstGeom>
            <a:noFill/>
            <a:ln w="9525">
              <a:noFill/>
              <a:miter lim="800000"/>
              <a:headEnd/>
              <a:tailEnd/>
            </a:ln>
          </p:spPr>
        </p:pic>
        <p:pic>
          <p:nvPicPr>
            <p:cNvPr id="30" name="图片 29" descr="19">
              <a:extLst>
                <a:ext uri="{FF2B5EF4-FFF2-40B4-BE49-F238E27FC236}">
                  <a16:creationId xmlns:a16="http://schemas.microsoft.com/office/drawing/2014/main" id="{B368349D-6A3A-45AF-88F5-18897ECCF128}"/>
                </a:ext>
              </a:extLst>
            </p:cNvPr>
            <p:cNvPicPr/>
            <p:nvPr/>
          </p:nvPicPr>
          <p:blipFill>
            <a:blip r:embed="rId4"/>
            <a:srcRect/>
            <a:stretch>
              <a:fillRect/>
            </a:stretch>
          </p:blipFill>
          <p:spPr>
            <a:xfrm>
              <a:off x="6628500" y="2146205"/>
              <a:ext cx="1418161" cy="1381590"/>
            </a:xfrm>
            <a:prstGeom prst="rect">
              <a:avLst/>
            </a:prstGeom>
            <a:noFill/>
            <a:ln w="9525">
              <a:noFill/>
              <a:miter lim="800000"/>
              <a:headEnd/>
              <a:tailEnd/>
            </a:ln>
          </p:spPr>
        </p:pic>
        <p:pic>
          <p:nvPicPr>
            <p:cNvPr id="31" name="图片 30" descr="20">
              <a:extLst>
                <a:ext uri="{FF2B5EF4-FFF2-40B4-BE49-F238E27FC236}">
                  <a16:creationId xmlns:a16="http://schemas.microsoft.com/office/drawing/2014/main" id="{AB4B06B0-F8E8-4784-A126-E90A05137075}"/>
                </a:ext>
              </a:extLst>
            </p:cNvPr>
            <p:cNvPicPr/>
            <p:nvPr/>
          </p:nvPicPr>
          <p:blipFill>
            <a:blip r:embed="rId5"/>
            <a:srcRect/>
            <a:stretch>
              <a:fillRect/>
            </a:stretch>
          </p:blipFill>
          <p:spPr>
            <a:xfrm>
              <a:off x="8046661" y="2146206"/>
              <a:ext cx="1765300" cy="1378842"/>
            </a:xfrm>
            <a:prstGeom prst="rect">
              <a:avLst/>
            </a:prstGeom>
            <a:noFill/>
            <a:ln w="9525">
              <a:noFill/>
              <a:miter lim="800000"/>
              <a:headEnd/>
              <a:tailEnd/>
            </a:ln>
          </p:spPr>
        </p:pic>
        <p:sp>
          <p:nvSpPr>
            <p:cNvPr id="32" name="Rectangle 20">
              <a:extLst>
                <a:ext uri="{FF2B5EF4-FFF2-40B4-BE49-F238E27FC236}">
                  <a16:creationId xmlns:a16="http://schemas.microsoft.com/office/drawing/2014/main" id="{ED98B883-DC97-4652-B879-703E6E1643CB}"/>
                </a:ext>
              </a:extLst>
            </p:cNvPr>
            <p:cNvSpPr/>
            <p:nvPr/>
          </p:nvSpPr>
          <p:spPr>
            <a:xfrm>
              <a:off x="9814438" y="2146205"/>
              <a:ext cx="1980406" cy="1376429"/>
            </a:xfrm>
            <a:prstGeom prst="rect">
              <a:avLst/>
            </a:prstGeom>
            <a:solidFill>
              <a:srgbClr val="D54753"/>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Agency FB" panose="020F0502020204030204"/>
                <a:cs typeface="+mn-ea"/>
                <a:sym typeface="+mn-lt"/>
              </a:endParaRPr>
            </a:p>
          </p:txBody>
        </p:sp>
        <p:sp>
          <p:nvSpPr>
            <p:cNvPr id="33" name="Shape 2563">
              <a:extLst>
                <a:ext uri="{FF2B5EF4-FFF2-40B4-BE49-F238E27FC236}">
                  <a16:creationId xmlns:a16="http://schemas.microsoft.com/office/drawing/2014/main" id="{610CBACA-E9F1-40C1-864C-0F8B418E3BCA}"/>
                </a:ext>
              </a:extLst>
            </p:cNvPr>
            <p:cNvSpPr>
              <a:spLocks noChangeAspect="1"/>
            </p:cNvSpPr>
            <p:nvPr/>
          </p:nvSpPr>
          <p:spPr>
            <a:xfrm>
              <a:off x="10534639" y="2345215"/>
              <a:ext cx="489203" cy="489204"/>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34" name="Rectangle 1">
              <a:extLst>
                <a:ext uri="{FF2B5EF4-FFF2-40B4-BE49-F238E27FC236}">
                  <a16:creationId xmlns:a16="http://schemas.microsoft.com/office/drawing/2014/main" id="{3F1BD092-B662-4B91-BC1A-4C51E1991A32}"/>
                </a:ext>
              </a:extLst>
            </p:cNvPr>
            <p:cNvSpPr>
              <a:spLocks noChangeArrowheads="1"/>
            </p:cNvSpPr>
            <p:nvPr/>
          </p:nvSpPr>
          <p:spPr bwMode="auto">
            <a:xfrm>
              <a:off x="9932410" y="2855170"/>
              <a:ext cx="1862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设置</a:t>
              </a:r>
              <a:r>
                <a:rPr lang="en-US" altLang="zh-CN"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A</a:t>
              </a:r>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a:t>
              </a:r>
              <a:r>
                <a:rPr lang="en-US" altLang="zh-CN"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B</a:t>
              </a:r>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a:t>
              </a:r>
              <a:r>
                <a:rPr lang="en-US" altLang="zh-CN"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C</a:t>
              </a:r>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坐标系和部件毛坯</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sp>
          <p:nvSpPr>
            <p:cNvPr id="35" name="Rectangle 20">
              <a:extLst>
                <a:ext uri="{FF2B5EF4-FFF2-40B4-BE49-F238E27FC236}">
                  <a16:creationId xmlns:a16="http://schemas.microsoft.com/office/drawing/2014/main" id="{F39F505B-B440-47C5-B7C4-0EA6C473FC41}"/>
                </a:ext>
              </a:extLst>
            </p:cNvPr>
            <p:cNvSpPr/>
            <p:nvPr/>
          </p:nvSpPr>
          <p:spPr>
            <a:xfrm>
              <a:off x="1075553" y="3559135"/>
              <a:ext cx="1980406" cy="1376429"/>
            </a:xfrm>
            <a:prstGeom prst="rect">
              <a:avLst/>
            </a:prstGeom>
            <a:solidFill>
              <a:srgbClr val="D54753"/>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Agency FB" panose="020F0502020204030204"/>
                <a:cs typeface="+mn-ea"/>
                <a:sym typeface="+mn-lt"/>
              </a:endParaRPr>
            </a:p>
          </p:txBody>
        </p:sp>
        <p:sp>
          <p:nvSpPr>
            <p:cNvPr id="36" name="Shape 2563">
              <a:extLst>
                <a:ext uri="{FF2B5EF4-FFF2-40B4-BE49-F238E27FC236}">
                  <a16:creationId xmlns:a16="http://schemas.microsoft.com/office/drawing/2014/main" id="{15E26C49-DD10-408F-9446-5E8CFC7FF63C}"/>
                </a:ext>
              </a:extLst>
            </p:cNvPr>
            <p:cNvSpPr>
              <a:spLocks noChangeAspect="1"/>
            </p:cNvSpPr>
            <p:nvPr/>
          </p:nvSpPr>
          <p:spPr>
            <a:xfrm>
              <a:off x="1890856" y="3699075"/>
              <a:ext cx="489203" cy="489204"/>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39" name="Rectangle 1">
              <a:extLst>
                <a:ext uri="{FF2B5EF4-FFF2-40B4-BE49-F238E27FC236}">
                  <a16:creationId xmlns:a16="http://schemas.microsoft.com/office/drawing/2014/main" id="{974DE235-4E61-4CF3-B574-D33A5B635A93}"/>
                </a:ext>
              </a:extLst>
            </p:cNvPr>
            <p:cNvSpPr>
              <a:spLocks noChangeArrowheads="1"/>
            </p:cNvSpPr>
            <p:nvPr/>
          </p:nvSpPr>
          <p:spPr bwMode="auto">
            <a:xfrm>
              <a:off x="1597145" y="4315280"/>
              <a:ext cx="1790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建立刀具</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pic>
          <p:nvPicPr>
            <p:cNvPr id="40" name="图片 39" descr="21">
              <a:extLst>
                <a:ext uri="{FF2B5EF4-FFF2-40B4-BE49-F238E27FC236}">
                  <a16:creationId xmlns:a16="http://schemas.microsoft.com/office/drawing/2014/main" id="{A91F752C-8772-488B-B92C-A81F580D1D67}"/>
                </a:ext>
              </a:extLst>
            </p:cNvPr>
            <p:cNvPicPr/>
            <p:nvPr/>
          </p:nvPicPr>
          <p:blipFill>
            <a:blip r:embed="rId6"/>
            <a:srcRect/>
            <a:stretch>
              <a:fillRect/>
            </a:stretch>
          </p:blipFill>
          <p:spPr>
            <a:xfrm>
              <a:off x="3055959" y="3559136"/>
              <a:ext cx="1146691" cy="1376428"/>
            </a:xfrm>
            <a:prstGeom prst="rect">
              <a:avLst/>
            </a:prstGeom>
            <a:noFill/>
            <a:ln w="9525">
              <a:noFill/>
              <a:miter lim="800000"/>
              <a:headEnd/>
              <a:tailEnd/>
            </a:ln>
          </p:spPr>
        </p:pic>
        <p:sp>
          <p:nvSpPr>
            <p:cNvPr id="55" name="Rectangle 20">
              <a:extLst>
                <a:ext uri="{FF2B5EF4-FFF2-40B4-BE49-F238E27FC236}">
                  <a16:creationId xmlns:a16="http://schemas.microsoft.com/office/drawing/2014/main" id="{E2FEC2E4-AE41-40EB-AFFC-4B99F127671B}"/>
                </a:ext>
              </a:extLst>
            </p:cNvPr>
            <p:cNvSpPr/>
            <p:nvPr/>
          </p:nvSpPr>
          <p:spPr>
            <a:xfrm>
              <a:off x="4202650" y="3559135"/>
              <a:ext cx="1980406" cy="1376429"/>
            </a:xfrm>
            <a:prstGeom prst="rect">
              <a:avLst/>
            </a:prstGeom>
            <a:solidFill>
              <a:srgbClr val="D54753"/>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Agency FB" panose="020F0502020204030204"/>
                <a:cs typeface="+mn-ea"/>
                <a:sym typeface="+mn-lt"/>
              </a:endParaRPr>
            </a:p>
          </p:txBody>
        </p:sp>
        <p:sp>
          <p:nvSpPr>
            <p:cNvPr id="56" name="Shape 2563">
              <a:extLst>
                <a:ext uri="{FF2B5EF4-FFF2-40B4-BE49-F238E27FC236}">
                  <a16:creationId xmlns:a16="http://schemas.microsoft.com/office/drawing/2014/main" id="{372558D2-F5CB-466D-9704-3C94A9B471EB}"/>
                </a:ext>
              </a:extLst>
            </p:cNvPr>
            <p:cNvSpPr>
              <a:spLocks noChangeAspect="1"/>
            </p:cNvSpPr>
            <p:nvPr/>
          </p:nvSpPr>
          <p:spPr>
            <a:xfrm>
              <a:off x="4808484" y="3699075"/>
              <a:ext cx="489203" cy="489204"/>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57" name="Rectangle 1">
              <a:extLst>
                <a:ext uri="{FF2B5EF4-FFF2-40B4-BE49-F238E27FC236}">
                  <a16:creationId xmlns:a16="http://schemas.microsoft.com/office/drawing/2014/main" id="{26494C86-7AAC-4911-92BD-2241A9E56AB6}"/>
                </a:ext>
              </a:extLst>
            </p:cNvPr>
            <p:cNvSpPr>
              <a:spLocks noChangeArrowheads="1"/>
            </p:cNvSpPr>
            <p:nvPr/>
          </p:nvSpPr>
          <p:spPr bwMode="auto">
            <a:xfrm>
              <a:off x="4402586" y="4315280"/>
              <a:ext cx="1790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上表面面铣</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pic>
          <p:nvPicPr>
            <p:cNvPr id="58" name="图片 57" descr="22">
              <a:extLst>
                <a:ext uri="{FF2B5EF4-FFF2-40B4-BE49-F238E27FC236}">
                  <a16:creationId xmlns:a16="http://schemas.microsoft.com/office/drawing/2014/main" id="{AB25F172-9A94-4A57-94F0-2E45F068E04F}"/>
                </a:ext>
              </a:extLst>
            </p:cNvPr>
            <p:cNvPicPr/>
            <p:nvPr/>
          </p:nvPicPr>
          <p:blipFill>
            <a:blip r:embed="rId7"/>
            <a:srcRect/>
            <a:stretch>
              <a:fillRect/>
            </a:stretch>
          </p:blipFill>
          <p:spPr>
            <a:xfrm>
              <a:off x="6204192" y="3568120"/>
              <a:ext cx="1617561" cy="1381591"/>
            </a:xfrm>
            <a:prstGeom prst="rect">
              <a:avLst/>
            </a:prstGeom>
            <a:noFill/>
            <a:ln w="9525">
              <a:noFill/>
              <a:miter lim="800000"/>
              <a:headEnd/>
              <a:tailEnd/>
            </a:ln>
          </p:spPr>
        </p:pic>
        <p:sp>
          <p:nvSpPr>
            <p:cNvPr id="59" name="Rectangle 20">
              <a:extLst>
                <a:ext uri="{FF2B5EF4-FFF2-40B4-BE49-F238E27FC236}">
                  <a16:creationId xmlns:a16="http://schemas.microsoft.com/office/drawing/2014/main" id="{926705C7-2CAE-4D7D-9785-835486151EBC}"/>
                </a:ext>
              </a:extLst>
            </p:cNvPr>
            <p:cNvSpPr/>
            <p:nvPr/>
          </p:nvSpPr>
          <p:spPr>
            <a:xfrm>
              <a:off x="7842889" y="3559135"/>
              <a:ext cx="1980406" cy="1376429"/>
            </a:xfrm>
            <a:prstGeom prst="rect">
              <a:avLst/>
            </a:prstGeom>
            <a:solidFill>
              <a:srgbClr val="D54753"/>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Agency FB" panose="020F0502020204030204"/>
                <a:cs typeface="+mn-ea"/>
                <a:sym typeface="+mn-lt"/>
              </a:endParaRPr>
            </a:p>
          </p:txBody>
        </p:sp>
        <p:sp>
          <p:nvSpPr>
            <p:cNvPr id="60" name="Shape 2563">
              <a:extLst>
                <a:ext uri="{FF2B5EF4-FFF2-40B4-BE49-F238E27FC236}">
                  <a16:creationId xmlns:a16="http://schemas.microsoft.com/office/drawing/2014/main" id="{710976B3-02F0-45FC-A2DB-E3468A600F53}"/>
                </a:ext>
              </a:extLst>
            </p:cNvPr>
            <p:cNvSpPr>
              <a:spLocks noChangeAspect="1"/>
            </p:cNvSpPr>
            <p:nvPr/>
          </p:nvSpPr>
          <p:spPr>
            <a:xfrm>
              <a:off x="8448723" y="3699075"/>
              <a:ext cx="489203" cy="489204"/>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61" name="Rectangle 1">
              <a:extLst>
                <a:ext uri="{FF2B5EF4-FFF2-40B4-BE49-F238E27FC236}">
                  <a16:creationId xmlns:a16="http://schemas.microsoft.com/office/drawing/2014/main" id="{A32894C9-77DE-45A7-B174-F74E9CFDC23E}"/>
                </a:ext>
              </a:extLst>
            </p:cNvPr>
            <p:cNvSpPr>
              <a:spLocks noChangeArrowheads="1"/>
            </p:cNvSpPr>
            <p:nvPr/>
          </p:nvSpPr>
          <p:spPr bwMode="auto">
            <a:xfrm>
              <a:off x="8042825" y="4315280"/>
              <a:ext cx="1790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外轮廓加工</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pic>
          <p:nvPicPr>
            <p:cNvPr id="62" name="图片 61" descr="23">
              <a:extLst>
                <a:ext uri="{FF2B5EF4-FFF2-40B4-BE49-F238E27FC236}">
                  <a16:creationId xmlns:a16="http://schemas.microsoft.com/office/drawing/2014/main" id="{6F1174E1-062D-4E9F-98FD-C0FD5861AE1B}"/>
                </a:ext>
              </a:extLst>
            </p:cNvPr>
            <p:cNvPicPr/>
            <p:nvPr/>
          </p:nvPicPr>
          <p:blipFill>
            <a:blip r:embed="rId8"/>
            <a:srcRect/>
            <a:stretch>
              <a:fillRect/>
            </a:stretch>
          </p:blipFill>
          <p:spPr>
            <a:xfrm>
              <a:off x="9833027" y="3543385"/>
              <a:ext cx="1961817" cy="1406326"/>
            </a:xfrm>
            <a:prstGeom prst="rect">
              <a:avLst/>
            </a:prstGeom>
            <a:noFill/>
            <a:ln w="9525">
              <a:noFill/>
              <a:miter lim="800000"/>
              <a:headEnd/>
              <a:tailEnd/>
            </a:ln>
          </p:spPr>
        </p:pic>
        <p:sp>
          <p:nvSpPr>
            <p:cNvPr id="63" name="Rectangle 20">
              <a:extLst>
                <a:ext uri="{FF2B5EF4-FFF2-40B4-BE49-F238E27FC236}">
                  <a16:creationId xmlns:a16="http://schemas.microsoft.com/office/drawing/2014/main" id="{0DB7708A-0A33-461B-A86D-83344F3D1124}"/>
                </a:ext>
              </a:extLst>
            </p:cNvPr>
            <p:cNvSpPr/>
            <p:nvPr/>
          </p:nvSpPr>
          <p:spPr>
            <a:xfrm>
              <a:off x="1075553" y="4964807"/>
              <a:ext cx="1980406" cy="1376429"/>
            </a:xfrm>
            <a:prstGeom prst="rect">
              <a:avLst/>
            </a:prstGeom>
            <a:solidFill>
              <a:srgbClr val="D54753"/>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Agency FB" panose="020F0502020204030204"/>
                <a:cs typeface="+mn-ea"/>
                <a:sym typeface="+mn-lt"/>
              </a:endParaRPr>
            </a:p>
          </p:txBody>
        </p:sp>
        <p:sp>
          <p:nvSpPr>
            <p:cNvPr id="64" name="Shape 2563">
              <a:extLst>
                <a:ext uri="{FF2B5EF4-FFF2-40B4-BE49-F238E27FC236}">
                  <a16:creationId xmlns:a16="http://schemas.microsoft.com/office/drawing/2014/main" id="{85B134C2-EA6C-44BE-8488-64AC8A9A8627}"/>
                </a:ext>
              </a:extLst>
            </p:cNvPr>
            <p:cNvSpPr>
              <a:spLocks noChangeAspect="1"/>
            </p:cNvSpPr>
            <p:nvPr/>
          </p:nvSpPr>
          <p:spPr>
            <a:xfrm>
              <a:off x="1890856" y="5066647"/>
              <a:ext cx="489203" cy="489204"/>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65" name="Rectangle 1">
              <a:extLst>
                <a:ext uri="{FF2B5EF4-FFF2-40B4-BE49-F238E27FC236}">
                  <a16:creationId xmlns:a16="http://schemas.microsoft.com/office/drawing/2014/main" id="{D753ACA0-C96B-459C-B601-C714AEEDB047}"/>
                </a:ext>
              </a:extLst>
            </p:cNvPr>
            <p:cNvSpPr>
              <a:spLocks noChangeArrowheads="1"/>
            </p:cNvSpPr>
            <p:nvPr/>
          </p:nvSpPr>
          <p:spPr bwMode="auto">
            <a:xfrm>
              <a:off x="1397631" y="5692000"/>
              <a:ext cx="1790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轮廓粗加工</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pic>
          <p:nvPicPr>
            <p:cNvPr id="66" name="图片 65" descr="24">
              <a:extLst>
                <a:ext uri="{FF2B5EF4-FFF2-40B4-BE49-F238E27FC236}">
                  <a16:creationId xmlns:a16="http://schemas.microsoft.com/office/drawing/2014/main" id="{A12EA906-BDB3-4446-8739-DCE9186D6CBF}"/>
                </a:ext>
              </a:extLst>
            </p:cNvPr>
            <p:cNvPicPr/>
            <p:nvPr/>
          </p:nvPicPr>
          <p:blipFill>
            <a:blip r:embed="rId9"/>
            <a:srcRect/>
            <a:stretch>
              <a:fillRect/>
            </a:stretch>
          </p:blipFill>
          <p:spPr>
            <a:xfrm>
              <a:off x="3046557" y="4972064"/>
              <a:ext cx="1790202" cy="1369171"/>
            </a:xfrm>
            <a:prstGeom prst="rect">
              <a:avLst/>
            </a:prstGeom>
            <a:noFill/>
            <a:ln w="9525">
              <a:noFill/>
              <a:miter lim="800000"/>
              <a:headEnd/>
              <a:tailEnd/>
            </a:ln>
          </p:spPr>
        </p:pic>
        <p:sp>
          <p:nvSpPr>
            <p:cNvPr id="70" name="Rectangle 20">
              <a:extLst>
                <a:ext uri="{FF2B5EF4-FFF2-40B4-BE49-F238E27FC236}">
                  <a16:creationId xmlns:a16="http://schemas.microsoft.com/office/drawing/2014/main" id="{A0F3D9B4-0FC2-4086-928F-9D9AFB5F7B8F}"/>
                </a:ext>
              </a:extLst>
            </p:cNvPr>
            <p:cNvSpPr/>
            <p:nvPr/>
          </p:nvSpPr>
          <p:spPr>
            <a:xfrm>
              <a:off x="4836759" y="4964807"/>
              <a:ext cx="1980406" cy="1376429"/>
            </a:xfrm>
            <a:prstGeom prst="rect">
              <a:avLst/>
            </a:prstGeom>
            <a:solidFill>
              <a:srgbClr val="D54753"/>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Agency FB" panose="020F0502020204030204"/>
                <a:cs typeface="+mn-ea"/>
                <a:sym typeface="+mn-lt"/>
              </a:endParaRPr>
            </a:p>
          </p:txBody>
        </p:sp>
        <p:sp>
          <p:nvSpPr>
            <p:cNvPr id="72" name="Shape 2563">
              <a:extLst>
                <a:ext uri="{FF2B5EF4-FFF2-40B4-BE49-F238E27FC236}">
                  <a16:creationId xmlns:a16="http://schemas.microsoft.com/office/drawing/2014/main" id="{5515E456-C509-4EED-9C87-931550BC492C}"/>
                </a:ext>
              </a:extLst>
            </p:cNvPr>
            <p:cNvSpPr>
              <a:spLocks noChangeAspect="1"/>
            </p:cNvSpPr>
            <p:nvPr/>
          </p:nvSpPr>
          <p:spPr>
            <a:xfrm>
              <a:off x="5652062" y="5066647"/>
              <a:ext cx="489203" cy="489204"/>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73" name="Rectangle 1">
              <a:extLst>
                <a:ext uri="{FF2B5EF4-FFF2-40B4-BE49-F238E27FC236}">
                  <a16:creationId xmlns:a16="http://schemas.microsoft.com/office/drawing/2014/main" id="{83968FA8-0988-4B0C-B2FF-0AE9752909CD}"/>
                </a:ext>
              </a:extLst>
            </p:cNvPr>
            <p:cNvSpPr>
              <a:spLocks noChangeArrowheads="1"/>
            </p:cNvSpPr>
            <p:nvPr/>
          </p:nvSpPr>
          <p:spPr bwMode="auto">
            <a:xfrm>
              <a:off x="5503257" y="5692000"/>
              <a:ext cx="1790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dirty="0">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精加工</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sp>
          <p:nvSpPr>
            <p:cNvPr id="74" name="Rectangle 20">
              <a:extLst>
                <a:ext uri="{FF2B5EF4-FFF2-40B4-BE49-F238E27FC236}">
                  <a16:creationId xmlns:a16="http://schemas.microsoft.com/office/drawing/2014/main" id="{4B094B48-98C4-42B0-8D1D-F64E9298A970}"/>
                </a:ext>
              </a:extLst>
            </p:cNvPr>
            <p:cNvSpPr/>
            <p:nvPr/>
          </p:nvSpPr>
          <p:spPr>
            <a:xfrm>
              <a:off x="6855265" y="4964807"/>
              <a:ext cx="1980406" cy="1376429"/>
            </a:xfrm>
            <a:prstGeom prst="rect">
              <a:avLst/>
            </a:prstGeom>
            <a:solidFill>
              <a:srgbClr val="D54753"/>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Agency FB" panose="020F0502020204030204"/>
                <a:cs typeface="+mn-ea"/>
                <a:sym typeface="+mn-lt"/>
              </a:endParaRPr>
            </a:p>
          </p:txBody>
        </p:sp>
        <p:sp>
          <p:nvSpPr>
            <p:cNvPr id="75" name="Shape 2563">
              <a:extLst>
                <a:ext uri="{FF2B5EF4-FFF2-40B4-BE49-F238E27FC236}">
                  <a16:creationId xmlns:a16="http://schemas.microsoft.com/office/drawing/2014/main" id="{F90626F0-4BBE-4BBB-A32A-CAD219352333}"/>
                </a:ext>
              </a:extLst>
            </p:cNvPr>
            <p:cNvSpPr>
              <a:spLocks noChangeAspect="1"/>
            </p:cNvSpPr>
            <p:nvPr/>
          </p:nvSpPr>
          <p:spPr>
            <a:xfrm>
              <a:off x="7632468" y="5066647"/>
              <a:ext cx="489203" cy="489204"/>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w="12700">
              <a:miter lim="400000"/>
            </a:ln>
          </p:spPr>
          <p:txBody>
            <a:bodyPr lIns="19045" tIns="19045" rIns="19045" bIns="19045" anchor="ctr"/>
            <a:lstStyle/>
            <a:p>
              <a:pPr marL="0" marR="0" lvl="0" indent="0" defTabSz="228540" eaLnBrk="1" fontAlgn="auto" latinLnBrk="0" hangingPunct="1">
                <a:lnSpc>
                  <a:spcPct val="100000"/>
                </a:lnSpc>
                <a:spcBef>
                  <a:spcPct val="0"/>
                </a:spcBef>
                <a:spcAft>
                  <a:spcPct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mn-ea"/>
                <a:sym typeface="+mn-lt"/>
              </a:endParaRPr>
            </a:p>
          </p:txBody>
        </p:sp>
        <p:sp>
          <p:nvSpPr>
            <p:cNvPr id="76" name="Rectangle 1">
              <a:extLst>
                <a:ext uri="{FF2B5EF4-FFF2-40B4-BE49-F238E27FC236}">
                  <a16:creationId xmlns:a16="http://schemas.microsoft.com/office/drawing/2014/main" id="{FFD1B215-D345-45D9-B328-9B0C567AD231}"/>
                </a:ext>
              </a:extLst>
            </p:cNvPr>
            <p:cNvSpPr>
              <a:spLocks noChangeArrowheads="1"/>
            </p:cNvSpPr>
            <p:nvPr/>
          </p:nvSpPr>
          <p:spPr bwMode="auto">
            <a:xfrm>
              <a:off x="7358044" y="5752292"/>
              <a:ext cx="1790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8438" algn="l"/>
                </a:tabLst>
                <a:defRPr>
                  <a:solidFill>
                    <a:schemeClr val="tx1"/>
                  </a:solidFill>
                  <a:latin typeface="Arial" panose="020B0604020202020204" pitchFamily="34" charset="0"/>
                </a:defRPr>
              </a:lvl1pPr>
              <a:lvl2pPr eaLnBrk="0" fontAlgn="base" hangingPunct="0">
                <a:spcBef>
                  <a:spcPct val="0"/>
                </a:spcBef>
                <a:spcAft>
                  <a:spcPct val="0"/>
                </a:spcAft>
                <a:tabLst>
                  <a:tab pos="198438" algn="l"/>
                </a:tabLst>
                <a:defRPr>
                  <a:solidFill>
                    <a:schemeClr val="tx1"/>
                  </a:solidFill>
                  <a:latin typeface="Arial" panose="020B0604020202020204" pitchFamily="34" charset="0"/>
                </a:defRPr>
              </a:lvl2pPr>
              <a:lvl3pPr eaLnBrk="0" fontAlgn="base" hangingPunct="0">
                <a:spcBef>
                  <a:spcPct val="0"/>
                </a:spcBef>
                <a:spcAft>
                  <a:spcPct val="0"/>
                </a:spcAft>
                <a:tabLst>
                  <a:tab pos="198438" algn="l"/>
                </a:tabLst>
                <a:defRPr>
                  <a:solidFill>
                    <a:schemeClr val="tx1"/>
                  </a:solidFill>
                  <a:latin typeface="Arial" panose="020B0604020202020204" pitchFamily="34" charset="0"/>
                </a:defRPr>
              </a:lvl3pPr>
              <a:lvl4pPr eaLnBrk="0" fontAlgn="base" hangingPunct="0">
                <a:spcBef>
                  <a:spcPct val="0"/>
                </a:spcBef>
                <a:spcAft>
                  <a:spcPct val="0"/>
                </a:spcAft>
                <a:tabLst>
                  <a:tab pos="198438" algn="l"/>
                </a:tabLst>
                <a:defRPr>
                  <a:solidFill>
                    <a:schemeClr val="tx1"/>
                  </a:solidFill>
                  <a:latin typeface="Arial" panose="020B0604020202020204" pitchFamily="34" charset="0"/>
                </a:defRPr>
              </a:lvl4pPr>
              <a:lvl5pPr eaLnBrk="0" fontAlgn="base" hangingPunct="0">
                <a:spcBef>
                  <a:spcPct val="0"/>
                </a:spcBef>
                <a:spcAft>
                  <a:spcPct val="0"/>
                </a:spcAft>
                <a:tabLst>
                  <a:tab pos="198438" algn="l"/>
                </a:tabLst>
                <a:defRPr>
                  <a:solidFill>
                    <a:schemeClr val="tx1"/>
                  </a:solidFill>
                  <a:latin typeface="Arial" panose="020B0604020202020204" pitchFamily="34" charset="0"/>
                </a:defRPr>
              </a:lvl5pPr>
              <a:lvl6pPr eaLnBrk="0" fontAlgn="base" hangingPunct="0">
                <a:spcBef>
                  <a:spcPct val="0"/>
                </a:spcBef>
                <a:spcAft>
                  <a:spcPct val="0"/>
                </a:spcAft>
                <a:tabLst>
                  <a:tab pos="198438" algn="l"/>
                </a:tabLst>
                <a:defRPr>
                  <a:solidFill>
                    <a:schemeClr val="tx1"/>
                  </a:solidFill>
                  <a:latin typeface="Arial" panose="020B0604020202020204" pitchFamily="34" charset="0"/>
                </a:defRPr>
              </a:lvl6pPr>
              <a:lvl7pPr eaLnBrk="0" fontAlgn="base" hangingPunct="0">
                <a:spcBef>
                  <a:spcPct val="0"/>
                </a:spcBef>
                <a:spcAft>
                  <a:spcPct val="0"/>
                </a:spcAft>
                <a:tabLst>
                  <a:tab pos="198438" algn="l"/>
                </a:tabLst>
                <a:defRPr>
                  <a:solidFill>
                    <a:schemeClr val="tx1"/>
                  </a:solidFill>
                  <a:latin typeface="Arial" panose="020B0604020202020204" pitchFamily="34" charset="0"/>
                </a:defRPr>
              </a:lvl7pPr>
              <a:lvl8pPr eaLnBrk="0" fontAlgn="base" hangingPunct="0">
                <a:spcBef>
                  <a:spcPct val="0"/>
                </a:spcBef>
                <a:spcAft>
                  <a:spcPct val="0"/>
                </a:spcAft>
                <a:tabLst>
                  <a:tab pos="198438" algn="l"/>
                </a:tabLst>
                <a:defRPr>
                  <a:solidFill>
                    <a:schemeClr val="tx1"/>
                  </a:solidFill>
                  <a:latin typeface="Arial" panose="020B0604020202020204" pitchFamily="34" charset="0"/>
                </a:defRPr>
              </a:lvl8pPr>
              <a:lvl9pPr eaLnBrk="0" fontAlgn="base" hangingPunct="0">
                <a:spcBef>
                  <a:spcPct val="0"/>
                </a:spcBef>
                <a:spcAft>
                  <a:spcPct val="0"/>
                </a:spcAft>
                <a:tabLst>
                  <a:tab pos="198438" algn="l"/>
                </a:tabLst>
                <a:defRPr>
                  <a:solidFill>
                    <a:schemeClr val="tx1"/>
                  </a:solidFill>
                  <a:latin typeface="Arial" panose="020B0604020202020204" pitchFamily="34" charset="0"/>
                </a:defRPr>
              </a:lvl9pPr>
            </a:lstStyle>
            <a:p>
              <a:pPr lvl="0"/>
              <a:r>
                <a:rPr lang="zh-CN" altLang="en-US">
                  <a:solidFill>
                    <a:schemeClr val="bg1"/>
                  </a:solidFill>
                  <a:latin typeface="方正综艺_GBK" panose="03000509000000000000" pitchFamily="65" charset="-122"/>
                  <a:ea typeface="方正综艺_GBK" panose="03000509000000000000" pitchFamily="65" charset="-122"/>
                  <a:cs typeface="宋体" panose="02010600030101010101" pitchFamily="2" charset="-122"/>
                </a:rPr>
                <a:t>倒角加工</a:t>
              </a:r>
              <a:endParaRPr kumimoji="0" lang="zh-CN" altLang="en-US" sz="1000" b="0" i="0" u="none" strike="noStrike" cap="none" normalizeH="0" baseline="0" dirty="0">
                <a:ln>
                  <a:noFill/>
                </a:ln>
                <a:solidFill>
                  <a:schemeClr val="bg1"/>
                </a:solidFill>
                <a:effectLst/>
                <a:latin typeface="方正综艺_GBK" panose="03000509000000000000" pitchFamily="65" charset="-122"/>
                <a:ea typeface="方正综艺_GBK" panose="03000509000000000000" pitchFamily="65" charset="-122"/>
              </a:endParaRPr>
            </a:p>
          </p:txBody>
        </p:sp>
        <p:pic>
          <p:nvPicPr>
            <p:cNvPr id="77" name="图片 76" descr="25">
              <a:extLst>
                <a:ext uri="{FF2B5EF4-FFF2-40B4-BE49-F238E27FC236}">
                  <a16:creationId xmlns:a16="http://schemas.microsoft.com/office/drawing/2014/main" id="{E3024ACC-DB81-42B2-8924-A82799C8C5A5}"/>
                </a:ext>
              </a:extLst>
            </p:cNvPr>
            <p:cNvPicPr/>
            <p:nvPr/>
          </p:nvPicPr>
          <p:blipFill>
            <a:blip r:embed="rId10"/>
            <a:srcRect/>
            <a:stretch>
              <a:fillRect/>
            </a:stretch>
          </p:blipFill>
          <p:spPr>
            <a:xfrm>
              <a:off x="8895965" y="4974333"/>
              <a:ext cx="2898879" cy="1366902"/>
            </a:xfrm>
            <a:prstGeom prst="rect">
              <a:avLst/>
            </a:prstGeom>
            <a:noFill/>
            <a:ln w="9525">
              <a:noFill/>
              <a:miter lim="800000"/>
              <a:headEnd/>
              <a:tailEnd/>
            </a:ln>
          </p:spPr>
        </p:pic>
        <p:sp>
          <p:nvSpPr>
            <p:cNvPr id="78" name="Rectangle 79">
              <a:extLst>
                <a:ext uri="{FF2B5EF4-FFF2-40B4-BE49-F238E27FC236}">
                  <a16:creationId xmlns:a16="http://schemas.microsoft.com/office/drawing/2014/main" id="{C831214B-896C-49F3-997F-1917FB85749D}"/>
                </a:ext>
              </a:extLst>
            </p:cNvPr>
            <p:cNvSpPr/>
            <p:nvPr/>
          </p:nvSpPr>
          <p:spPr>
            <a:xfrm rot="5400000">
              <a:off x="-1374606" y="3972296"/>
              <a:ext cx="4195032" cy="542845"/>
            </a:xfrm>
            <a:prstGeom prst="rect">
              <a:avLst/>
            </a:prstGeom>
            <a:solidFill>
              <a:srgbClr val="D5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gency FB" panose="020B0503020202020204" pitchFamily="34" charset="0"/>
                <a:cs typeface="+mn-ea"/>
                <a:sym typeface="+mn-lt"/>
              </a:endParaRPr>
            </a:p>
          </p:txBody>
        </p:sp>
      </p:grpSp>
      <p:sp>
        <p:nvSpPr>
          <p:cNvPr id="10" name="矩形 9">
            <a:extLst>
              <a:ext uri="{FF2B5EF4-FFF2-40B4-BE49-F238E27FC236}">
                <a16:creationId xmlns:a16="http://schemas.microsoft.com/office/drawing/2014/main" id="{2850C7B8-614A-4E9A-A563-F5323712E64D}"/>
              </a:ext>
            </a:extLst>
          </p:cNvPr>
          <p:cNvSpPr/>
          <p:nvPr/>
        </p:nvSpPr>
        <p:spPr>
          <a:xfrm>
            <a:off x="533705" y="2655705"/>
            <a:ext cx="379962" cy="1938992"/>
          </a:xfrm>
          <a:prstGeom prst="rect">
            <a:avLst/>
          </a:prstGeom>
        </p:spPr>
        <p:txBody>
          <a:bodyPr wrap="square">
            <a:spAutoFit/>
          </a:bodyPr>
          <a:lstStyle/>
          <a:p>
            <a:r>
              <a:rPr lang="en-US" altLang="zh-CN" sz="2000" spc="600" dirty="0">
                <a:solidFill>
                  <a:schemeClr val="bg1"/>
                </a:solidFill>
                <a:latin typeface="方正综艺_GBK" panose="03000509000000000000" pitchFamily="65" charset="-122"/>
                <a:ea typeface="方正综艺_GBK" panose="03000509000000000000" pitchFamily="65" charset="-122"/>
              </a:rPr>
              <a:t>A</a:t>
            </a:r>
            <a:r>
              <a:rPr lang="zh-CN" altLang="en-US" sz="2000" spc="600" dirty="0">
                <a:solidFill>
                  <a:schemeClr val="bg1"/>
                </a:solidFill>
                <a:latin typeface="方正综艺_GBK" panose="03000509000000000000" pitchFamily="65" charset="-122"/>
                <a:ea typeface="方正综艺_GBK" panose="03000509000000000000" pitchFamily="65" charset="-122"/>
              </a:rPr>
              <a:t>面程序编制</a:t>
            </a:r>
          </a:p>
        </p:txBody>
      </p:sp>
    </p:spTree>
    <p:extLst>
      <p:ext uri="{BB962C8B-B14F-4D97-AF65-F5344CB8AC3E}">
        <p14:creationId xmlns:p14="http://schemas.microsoft.com/office/powerpoint/2010/main" val="3926052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8.04.09"/>
  <p:tag name="AS_TITLE" val="Aspose.Slides for .NET 2.0"/>
  <p:tag name="AS_VERSION" val="18.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1234</Words>
  <Application>Microsoft Office PowerPoint</Application>
  <PresentationFormat>宽屏</PresentationFormat>
  <Paragraphs>333</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Agency FB</vt:lpstr>
      <vt:lpstr>Times New Roman</vt:lpstr>
      <vt:lpstr>Gill Sans</vt:lpstr>
      <vt:lpstr>Arial</vt:lpstr>
      <vt:lpstr>阿里巴巴普惠体 L</vt:lpstr>
      <vt:lpstr>Calibri</vt:lpstr>
      <vt:lpstr>阿里巴巴普惠体 B</vt:lpstr>
      <vt:lpstr>方正综艺_GBK</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风云办公</Manager>
  <Company>上海剑姬网络科技有限公司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Administrator</cp:lastModifiedBy>
  <cp:revision>33</cp:revision>
  <dcterms:created xsi:type="dcterms:W3CDTF">2016-08-23T08:07:41Z</dcterms:created>
  <dcterms:modified xsi:type="dcterms:W3CDTF">2020-06-13T09:11:26Z</dcterms:modified>
</cp:coreProperties>
</file>